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rawings/drawing3.xml" ContentType="application/vnd.openxmlformats-officedocument.drawingml.chartshapes+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charts/chart19.xml" ContentType="application/vnd.openxmlformats-officedocument.drawingml.chart+xml"/>
  <Override PartName="/ppt/charts/style3.xml" ContentType="application/vnd.ms-office.chartstyle+xml"/>
  <Override PartName="/ppt/charts/colors3.xml" ContentType="application/vnd.ms-office.chartcolorstyle+xml"/>
  <Override PartName="/ppt/charts/chart20.xml" ContentType="application/vnd.openxmlformats-officedocument.drawingml.chart+xml"/>
  <Override PartName="/ppt/charts/style4.xml" ContentType="application/vnd.ms-office.chartstyle+xml"/>
  <Override PartName="/ppt/charts/colors4.xml" ContentType="application/vnd.ms-office.chartcolorstyle+xml"/>
  <Override PartName="/ppt/charts/chart2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9" r:id="rId3"/>
    <p:sldId id="714" r:id="rId4"/>
    <p:sldId id="715" r:id="rId5"/>
    <p:sldId id="716" r:id="rId6"/>
    <p:sldId id="717" r:id="rId7"/>
    <p:sldId id="718" r:id="rId8"/>
    <p:sldId id="719" r:id="rId9"/>
    <p:sldId id="720" r:id="rId10"/>
    <p:sldId id="699" r:id="rId11"/>
    <p:sldId id="703" r:id="rId12"/>
    <p:sldId id="704" r:id="rId13"/>
    <p:sldId id="705" r:id="rId14"/>
    <p:sldId id="263" r:id="rId15"/>
    <p:sldId id="713" r:id="rId16"/>
    <p:sldId id="265" r:id="rId17"/>
    <p:sldId id="319" r:id="rId18"/>
  </p:sldIdLst>
  <p:sldSz cx="7200900" cy="9144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z Denise Gonzalez Ortiz" initials="LDGO" lastIdx="5" clrIdx="0"/>
  <p:cmAuthor id="1"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75" autoAdjust="0"/>
  </p:normalViewPr>
  <p:slideViewPr>
    <p:cSldViewPr>
      <p:cViewPr varScale="1">
        <p:scale>
          <a:sx n="65" d="100"/>
          <a:sy n="65" d="100"/>
        </p:scale>
        <p:origin x="2100" y="84"/>
      </p:cViewPr>
      <p:guideLst>
        <p:guide orient="horz" pos="2880"/>
        <p:guide pos="2268"/>
      </p:guideLst>
    </p:cSldViewPr>
  </p:slideViewPr>
  <p:outlineViewPr>
    <p:cViewPr>
      <p:scale>
        <a:sx n="33" d="100"/>
        <a:sy n="33" d="100"/>
      </p:scale>
      <p:origin x="0" y="297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AMILIA\Pictures\Documents\IRA%202020\PERIODO%205\3-evento%20995%20INDICADORES%20Grupos%20edad%20semana%2020.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AMILIA\Pictures\Documents\IRA%202020\PERIODO%206\evento%20995%20INDICADORES%202020%20semana%202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IRA%20SEMANAL\SEMANA%2024\3-evento%20995%20INDICADORES%20Grupos%20edad%20semana%202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FAMILIA\Pictures\Documents\IRA%202020\PERIODO%206\INDICADORES%20%20PERIODO%20tendencia%20%20ESI%20IRAG%20sem%2024.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FAMILIA\Pictures\Documents\IRA%202020\PERIODO%205\GRAFICO%20TENDENCIA%20centinela%20%202019%20HUSVF%20SE%2020.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F:\IRA%20SEMANAL\SEMANA%2024\GRAFICO%20VIRUS%20RESPIRATORIO%20POR%20SE%20%20%2024.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FAMILIA\Pictures\Documents\IRA%202020\PERIODO%206\INDICADORES%20%20PERIODO%20tendencia%20%20%20IRAG%20inus%20sem%2024.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INFORME%20EPIDEMIOL&#211;GICO%20SSM\Periodo%2006%20de%202020\ADIELA\Canal%20end&#233;mico%20INTOXICACIONES%20Medell&#237;n%202020%20Bortman%20y%20MMWR.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BD%20Dep%20S%2024-2020%20INT%20S%20Q.xlsx" TargetMode="External"/><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informe%20VI%20ETA\PE%20VI%20B%20D%20DEP%20BROTES%20Y%20CI%20ETA%20S%2024%202020.xlsx" TargetMode="External"/><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informe%20VI%20ETA\PE%20VI%20B%20D%20DEP%20BROTES%20Y%20CI%20ETA%20S%2024%202020.xlsx" TargetMode="External"/><Relationship Id="rId2" Type="http://schemas.microsoft.com/office/2011/relationships/chartColorStyle" Target="colors4.xml"/><Relationship Id="rId1" Type="http://schemas.microsoft.com/office/2011/relationships/chartStyle" Target="style4.xml"/></Relationships>
</file>

<file path=ppt/charts/_rels/chart21.xml.rels><?xml version="1.0" encoding="UTF-8" standalone="yes"?>
<Relationships xmlns="http://schemas.openxmlformats.org/package/2006/relationships"><Relationship Id="rId1" Type="http://schemas.openxmlformats.org/officeDocument/2006/relationships/oleObject" Target="file:///E:\INFORME%20EPIDEMIOL&#211;GICO%20SSM\Periodo%2006%20de%202020\ADIELA\informe%20VI%20ETA\Canal%20end&#233;mico%20ETA%20Medell&#237;n%202020%20Bortman%20y%20MMWR%20s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AMILIA\Pictures\Documents\IRA%202020\PERIODO%206\evento%20995%20INDICADORES%202020%20semana%202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AMILIA\Pictures\Documents\IRA%202020\PERIODO%205\3-evento%20995%20INDICADORES%20Grupos%20edad%20semana%20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FAMILIA\Pictures\Documents\IRA%202020\PERIODO%206\evento%20995%20INDICADORES%202020%20semana%202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AMILIA\Pictures\Documents\IRA%202020\PERIODO%206\evento%20995%20INDICADORES%202020%20semana%2024.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IRA%20SEMANAL\SEMANA%2024\3-evento%20995%20INDICADORES%20Grupos%20edad%20semana%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FDE"/>
            </a:solidFill>
          </c:spPr>
          <c:invertIfNegative val="0"/>
          <c:dLbls>
            <c:spPr>
              <a:noFill/>
              <a:ln>
                <a:noFill/>
              </a:ln>
              <a:effectLst/>
            </c:spPr>
            <c:txPr>
              <a:bodyPr wrap="square" lIns="38100" tIns="19050" rIns="38100" bIns="19050" anchor="ctr">
                <a:spAutoFit/>
              </a:bodyPr>
              <a:lstStyle/>
              <a:p>
                <a:pPr>
                  <a:defRPr sz="700" b="0" i="0" baseline="0"/>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Hoja1!$E$27:$K$27</c:f>
              <c:strCache>
                <c:ptCount val="7"/>
                <c:pt idx="0">
                  <c:v>&lt; 1 AÑO</c:v>
                </c:pt>
                <c:pt idx="1">
                  <c:v>1</c:v>
                </c:pt>
                <c:pt idx="2">
                  <c:v>2-4</c:v>
                </c:pt>
                <c:pt idx="3">
                  <c:v>5 - 19</c:v>
                </c:pt>
                <c:pt idx="4">
                  <c:v>20 - 39</c:v>
                </c:pt>
                <c:pt idx="5">
                  <c:v>40 - 59 </c:v>
                </c:pt>
                <c:pt idx="6">
                  <c:v>60 y más</c:v>
                </c:pt>
              </c:strCache>
            </c:strRef>
          </c:cat>
          <c:val>
            <c:numRef>
              <c:f>Hoja1!$E$28:$K$28</c:f>
              <c:numCache>
                <c:formatCode>0%</c:formatCode>
                <c:ptCount val="7"/>
                <c:pt idx="0">
                  <c:v>5.7209118346690076E-2</c:v>
                </c:pt>
                <c:pt idx="1">
                  <c:v>5.0652665116959539E-2</c:v>
                </c:pt>
                <c:pt idx="2">
                  <c:v>0.10606282274276488</c:v>
                </c:pt>
                <c:pt idx="3">
                  <c:v>0.11333994397212695</c:v>
                </c:pt>
                <c:pt idx="4">
                  <c:v>0.31910420425790159</c:v>
                </c:pt>
                <c:pt idx="5">
                  <c:v>0.1982649782444961</c:v>
                </c:pt>
                <c:pt idx="6">
                  <c:v>0.15536626731906086</c:v>
                </c:pt>
              </c:numCache>
            </c:numRef>
          </c:val>
          <c:extLst xmlns:c16r2="http://schemas.microsoft.com/office/drawing/2015/06/chart">
            <c:ext xmlns:c16="http://schemas.microsoft.com/office/drawing/2014/chart" uri="{C3380CC4-5D6E-409C-BE32-E72D297353CC}">
              <c16:uniqueId val="{00000000-974E-421E-B82C-69BF596C378E}"/>
            </c:ext>
          </c:extLst>
        </c:ser>
        <c:dLbls>
          <c:showLegendKey val="0"/>
          <c:showVal val="0"/>
          <c:showCatName val="0"/>
          <c:showSerName val="0"/>
          <c:showPercent val="0"/>
          <c:showBubbleSize val="0"/>
        </c:dLbls>
        <c:gapWidth val="0"/>
        <c:overlap val="100"/>
        <c:axId val="843127488"/>
        <c:axId val="843130752"/>
      </c:barChart>
      <c:catAx>
        <c:axId val="843127488"/>
        <c:scaling>
          <c:orientation val="minMax"/>
        </c:scaling>
        <c:delete val="0"/>
        <c:axPos val="b"/>
        <c:title>
          <c:tx>
            <c:rich>
              <a:bodyPr/>
              <a:lstStyle/>
              <a:p>
                <a:pPr>
                  <a:defRPr/>
                </a:pPr>
                <a:r>
                  <a:rPr lang="es-CO"/>
                  <a:t>Grupo de Edad </a:t>
                </a:r>
              </a:p>
            </c:rich>
          </c:tx>
          <c:layout/>
          <c:overlay val="0"/>
        </c:title>
        <c:numFmt formatCode="General" sourceLinked="0"/>
        <c:majorTickMark val="none"/>
        <c:minorTickMark val="none"/>
        <c:tickLblPos val="nextTo"/>
        <c:txPr>
          <a:bodyPr/>
          <a:lstStyle/>
          <a:p>
            <a:pPr>
              <a:defRPr sz="700" b="0" i="0" baseline="0"/>
            </a:pPr>
            <a:endParaRPr lang="es-CO"/>
          </a:p>
        </c:txPr>
        <c:crossAx val="843130752"/>
        <c:crosses val="autoZero"/>
        <c:auto val="1"/>
        <c:lblAlgn val="ctr"/>
        <c:lblOffset val="100"/>
        <c:noMultiLvlLbl val="0"/>
      </c:catAx>
      <c:valAx>
        <c:axId val="843130752"/>
        <c:scaling>
          <c:orientation val="minMax"/>
        </c:scaling>
        <c:delete val="0"/>
        <c:axPos val="l"/>
        <c:title>
          <c:tx>
            <c:rich>
              <a:bodyPr/>
              <a:lstStyle/>
              <a:p>
                <a:pPr>
                  <a:defRPr sz="700" b="0" i="0" baseline="0"/>
                </a:pPr>
                <a:r>
                  <a:rPr lang="en-US" sz="700" b="0" i="0" baseline="0"/>
                  <a:t>Porcentaje</a:t>
                </a:r>
              </a:p>
            </c:rich>
          </c:tx>
          <c:layout/>
          <c:overlay val="0"/>
        </c:title>
        <c:numFmt formatCode="0%" sourceLinked="1"/>
        <c:majorTickMark val="out"/>
        <c:minorTickMark val="none"/>
        <c:tickLblPos val="nextTo"/>
        <c:txPr>
          <a:bodyPr/>
          <a:lstStyle/>
          <a:p>
            <a:pPr>
              <a:defRPr sz="700" b="0" i="0" baseline="0"/>
            </a:pPr>
            <a:endParaRPr lang="es-CO"/>
          </a:p>
        </c:txPr>
        <c:crossAx val="843127488"/>
        <c:crosses val="autoZero"/>
        <c:crossBetween val="between"/>
      </c:valAx>
    </c:plotArea>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73244991161836E-2"/>
          <c:y val="0.21886130645883006"/>
          <c:w val="0.8574302707619097"/>
          <c:h val="0.60404533402790295"/>
        </c:manualLayout>
      </c:layout>
      <c:barChart>
        <c:barDir val="col"/>
        <c:grouping val="clustered"/>
        <c:varyColors val="0"/>
        <c:ser>
          <c:idx val="1"/>
          <c:order val="1"/>
          <c:tx>
            <c:strRef>
              <c:f>Hoja4!$G$1</c:f>
              <c:strCache>
                <c:ptCount val="1"/>
                <c:pt idx="0">
                  <c:v>MUERTE IRA 2020</c:v>
                </c:pt>
              </c:strCache>
            </c:strRef>
          </c:tx>
          <c:spPr>
            <a:solidFill>
              <a:schemeClr val="accent1"/>
            </a:solidFill>
            <a:ln>
              <a:solidFill>
                <a:schemeClr val="accent1"/>
              </a:solidFill>
            </a:ln>
          </c:spPr>
          <c:invertIfNegative val="0"/>
          <c:val>
            <c:numRef>
              <c:f>Hoja4!$G$2:$G$53</c:f>
              <c:numCache>
                <c:formatCode>General</c:formatCode>
                <c:ptCount val="52"/>
                <c:pt idx="0">
                  <c:v>8</c:v>
                </c:pt>
                <c:pt idx="1">
                  <c:v>4</c:v>
                </c:pt>
                <c:pt idx="2">
                  <c:v>12</c:v>
                </c:pt>
                <c:pt idx="3">
                  <c:v>6</c:v>
                </c:pt>
                <c:pt idx="4">
                  <c:v>9</c:v>
                </c:pt>
                <c:pt idx="5">
                  <c:v>9</c:v>
                </c:pt>
                <c:pt idx="6">
                  <c:v>19</c:v>
                </c:pt>
                <c:pt idx="7">
                  <c:v>9</c:v>
                </c:pt>
                <c:pt idx="8">
                  <c:v>4</c:v>
                </c:pt>
                <c:pt idx="9">
                  <c:v>8</c:v>
                </c:pt>
                <c:pt idx="10">
                  <c:v>10</c:v>
                </c:pt>
                <c:pt idx="11">
                  <c:v>2</c:v>
                </c:pt>
                <c:pt idx="12">
                  <c:v>7</c:v>
                </c:pt>
                <c:pt idx="13">
                  <c:v>7</c:v>
                </c:pt>
                <c:pt idx="14">
                  <c:v>11</c:v>
                </c:pt>
                <c:pt idx="15">
                  <c:v>6</c:v>
                </c:pt>
                <c:pt idx="16">
                  <c:v>9</c:v>
                </c:pt>
                <c:pt idx="17">
                  <c:v>9</c:v>
                </c:pt>
                <c:pt idx="18">
                  <c:v>5</c:v>
                </c:pt>
                <c:pt idx="19">
                  <c:v>6</c:v>
                </c:pt>
                <c:pt idx="20">
                  <c:v>2</c:v>
                </c:pt>
                <c:pt idx="21">
                  <c:v>6</c:v>
                </c:pt>
                <c:pt idx="22">
                  <c:v>8</c:v>
                </c:pt>
                <c:pt idx="23">
                  <c:v>3</c:v>
                </c:pt>
              </c:numCache>
            </c:numRef>
          </c:val>
          <c:extLst xmlns:c16r2="http://schemas.microsoft.com/office/drawing/2015/06/chart">
            <c:ext xmlns:c16="http://schemas.microsoft.com/office/drawing/2014/chart" uri="{C3380CC4-5D6E-409C-BE32-E72D297353CC}">
              <c16:uniqueId val="{00000000-E645-4770-BBA1-5C4719C351D5}"/>
            </c:ext>
          </c:extLst>
        </c:ser>
        <c:dLbls>
          <c:showLegendKey val="0"/>
          <c:showVal val="0"/>
          <c:showCatName val="0"/>
          <c:showSerName val="0"/>
          <c:showPercent val="0"/>
          <c:showBubbleSize val="0"/>
        </c:dLbls>
        <c:gapWidth val="6"/>
        <c:overlap val="46"/>
        <c:axId val="843128032"/>
        <c:axId val="843129664"/>
      </c:barChart>
      <c:lineChart>
        <c:grouping val="standard"/>
        <c:varyColors val="0"/>
        <c:ser>
          <c:idx val="0"/>
          <c:order val="0"/>
          <c:tx>
            <c:strRef>
              <c:f>Hoja4!$F$1</c:f>
              <c:strCache>
                <c:ptCount val="1"/>
                <c:pt idx="0">
                  <c:v>MUERTE IRA 2019</c:v>
                </c:pt>
              </c:strCache>
            </c:strRef>
          </c:tx>
          <c:spPr>
            <a:ln w="12700">
              <a:solidFill>
                <a:schemeClr val="tx1"/>
              </a:solidFill>
            </a:ln>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Hoja4!$F$2:$F$53</c:f>
              <c:numCache>
                <c:formatCode>General</c:formatCode>
                <c:ptCount val="52"/>
                <c:pt idx="0">
                  <c:v>12</c:v>
                </c:pt>
                <c:pt idx="1">
                  <c:v>10</c:v>
                </c:pt>
                <c:pt idx="2">
                  <c:v>15</c:v>
                </c:pt>
                <c:pt idx="3">
                  <c:v>13</c:v>
                </c:pt>
                <c:pt idx="4">
                  <c:v>9</c:v>
                </c:pt>
                <c:pt idx="5">
                  <c:v>6</c:v>
                </c:pt>
                <c:pt idx="6">
                  <c:v>11</c:v>
                </c:pt>
                <c:pt idx="7">
                  <c:v>16</c:v>
                </c:pt>
                <c:pt idx="8">
                  <c:v>8</c:v>
                </c:pt>
                <c:pt idx="9">
                  <c:v>5</c:v>
                </c:pt>
                <c:pt idx="10">
                  <c:v>15</c:v>
                </c:pt>
                <c:pt idx="11">
                  <c:v>9</c:v>
                </c:pt>
                <c:pt idx="12">
                  <c:v>11</c:v>
                </c:pt>
                <c:pt idx="13">
                  <c:v>7</c:v>
                </c:pt>
                <c:pt idx="14">
                  <c:v>9</c:v>
                </c:pt>
                <c:pt idx="15">
                  <c:v>8</c:v>
                </c:pt>
                <c:pt idx="16">
                  <c:v>9</c:v>
                </c:pt>
                <c:pt idx="17">
                  <c:v>11</c:v>
                </c:pt>
                <c:pt idx="18">
                  <c:v>9</c:v>
                </c:pt>
                <c:pt idx="19">
                  <c:v>7</c:v>
                </c:pt>
                <c:pt idx="20">
                  <c:v>5</c:v>
                </c:pt>
                <c:pt idx="21">
                  <c:v>8</c:v>
                </c:pt>
                <c:pt idx="22">
                  <c:v>12</c:v>
                </c:pt>
                <c:pt idx="23">
                  <c:v>10</c:v>
                </c:pt>
                <c:pt idx="24">
                  <c:v>4</c:v>
                </c:pt>
                <c:pt idx="25">
                  <c:v>13</c:v>
                </c:pt>
                <c:pt idx="26">
                  <c:v>9</c:v>
                </c:pt>
                <c:pt idx="27">
                  <c:v>12</c:v>
                </c:pt>
                <c:pt idx="28">
                  <c:v>9</c:v>
                </c:pt>
                <c:pt idx="29">
                  <c:v>8</c:v>
                </c:pt>
                <c:pt idx="30">
                  <c:v>6</c:v>
                </c:pt>
                <c:pt idx="31">
                  <c:v>9</c:v>
                </c:pt>
                <c:pt idx="32">
                  <c:v>8</c:v>
                </c:pt>
                <c:pt idx="33">
                  <c:v>11</c:v>
                </c:pt>
                <c:pt idx="34">
                  <c:v>10</c:v>
                </c:pt>
                <c:pt idx="35">
                  <c:v>4</c:v>
                </c:pt>
                <c:pt idx="36">
                  <c:v>8</c:v>
                </c:pt>
                <c:pt idx="37">
                  <c:v>7</c:v>
                </c:pt>
                <c:pt idx="38">
                  <c:v>9</c:v>
                </c:pt>
                <c:pt idx="39">
                  <c:v>7</c:v>
                </c:pt>
                <c:pt idx="40">
                  <c:v>5</c:v>
                </c:pt>
                <c:pt idx="41">
                  <c:v>9</c:v>
                </c:pt>
                <c:pt idx="42">
                  <c:v>11</c:v>
                </c:pt>
                <c:pt idx="43">
                  <c:v>11</c:v>
                </c:pt>
                <c:pt idx="44">
                  <c:v>8</c:v>
                </c:pt>
                <c:pt idx="45">
                  <c:v>3</c:v>
                </c:pt>
                <c:pt idx="46">
                  <c:v>7</c:v>
                </c:pt>
                <c:pt idx="47">
                  <c:v>8</c:v>
                </c:pt>
                <c:pt idx="48">
                  <c:v>5</c:v>
                </c:pt>
                <c:pt idx="49">
                  <c:v>5</c:v>
                </c:pt>
                <c:pt idx="50">
                  <c:v>8</c:v>
                </c:pt>
                <c:pt idx="51">
                  <c:v>6</c:v>
                </c:pt>
              </c:numCache>
            </c:numRef>
          </c:val>
          <c:smooth val="0"/>
          <c:extLst xmlns:c16r2="http://schemas.microsoft.com/office/drawing/2015/06/chart">
            <c:ext xmlns:c16="http://schemas.microsoft.com/office/drawing/2014/chart" uri="{C3380CC4-5D6E-409C-BE32-E72D297353CC}">
              <c16:uniqueId val="{00000001-E645-4770-BBA1-5C4719C351D5}"/>
            </c:ext>
          </c:extLst>
        </c:ser>
        <c:dLbls>
          <c:showLegendKey val="0"/>
          <c:showVal val="0"/>
          <c:showCatName val="0"/>
          <c:showSerName val="0"/>
          <c:showPercent val="0"/>
          <c:showBubbleSize val="0"/>
        </c:dLbls>
        <c:marker val="1"/>
        <c:smooth val="0"/>
        <c:axId val="843128032"/>
        <c:axId val="843129664"/>
      </c:lineChart>
      <c:catAx>
        <c:axId val="843128032"/>
        <c:scaling>
          <c:orientation val="minMax"/>
        </c:scaling>
        <c:delete val="0"/>
        <c:axPos val="b"/>
        <c:numFmt formatCode="General" sourceLinked="1"/>
        <c:majorTickMark val="none"/>
        <c:minorTickMark val="none"/>
        <c:tickLblPos val="nextTo"/>
        <c:crossAx val="843129664"/>
        <c:crosses val="autoZero"/>
        <c:auto val="1"/>
        <c:lblAlgn val="ctr"/>
        <c:lblOffset val="100"/>
        <c:noMultiLvlLbl val="0"/>
      </c:catAx>
      <c:valAx>
        <c:axId val="843129664"/>
        <c:scaling>
          <c:orientation val="minMax"/>
        </c:scaling>
        <c:delete val="0"/>
        <c:axPos val="l"/>
        <c:majorGridlines>
          <c:spPr>
            <a:ln>
              <a:noFill/>
            </a:ln>
          </c:spPr>
        </c:majorGridlines>
        <c:title>
          <c:tx>
            <c:rich>
              <a:bodyPr/>
              <a:lstStyle/>
              <a:p>
                <a:pPr>
                  <a:defRPr/>
                </a:pPr>
                <a:r>
                  <a:rPr lang="en-US" sz="900" b="1" i="0" baseline="0">
                    <a:effectLst/>
                  </a:rPr>
                  <a:t>Total de casos</a:t>
                </a:r>
                <a:endParaRPr lang="es-CO" sz="900">
                  <a:effectLst/>
                </a:endParaRPr>
              </a:p>
            </c:rich>
          </c:tx>
          <c:layout/>
          <c:overlay val="0"/>
        </c:title>
        <c:numFmt formatCode="General" sourceLinked="1"/>
        <c:majorTickMark val="none"/>
        <c:minorTickMark val="none"/>
        <c:tickLblPos val="nextTo"/>
        <c:crossAx val="843128032"/>
        <c:crosses val="autoZero"/>
        <c:crossBetween val="between"/>
      </c:valAx>
      <c:spPr>
        <a:noFill/>
      </c:spPr>
    </c:plotArea>
    <c:legend>
      <c:legendPos val="r"/>
      <c:layout>
        <c:manualLayout>
          <c:xMode val="edge"/>
          <c:yMode val="edge"/>
          <c:x val="0.10757515797964917"/>
          <c:y val="8.8210347752332482E-2"/>
          <c:w val="0.82284009347015097"/>
          <c:h val="0.11450461822043238"/>
        </c:manualLayout>
      </c:layout>
      <c:overlay val="0"/>
      <c:txPr>
        <a:bodyPr/>
        <a:lstStyle/>
        <a:p>
          <a:pPr>
            <a:defRPr b="1"/>
          </a:pPr>
          <a:endParaRPr lang="es-CO"/>
        </a:p>
      </c:txPr>
    </c:legend>
    <c:plotVisOnly val="1"/>
    <c:dispBlanksAs val="gap"/>
    <c:showDLblsOverMax val="0"/>
  </c:chart>
  <c:spPr>
    <a:ln>
      <a:noFill/>
    </a:ln>
  </c:spPr>
  <c:txPr>
    <a:bodyPr/>
    <a:lstStyle/>
    <a:p>
      <a:pPr>
        <a:defRPr sz="900"/>
      </a:pPr>
      <a:endParaRPr lang="es-CO"/>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10685363340457"/>
          <c:y val="3.313066301494922E-2"/>
          <c:w val="0.84265080217426214"/>
          <c:h val="0.73444808982210552"/>
        </c:manualLayout>
      </c:layout>
      <c:barChart>
        <c:barDir val="col"/>
        <c:grouping val="clustered"/>
        <c:varyColors val="0"/>
        <c:ser>
          <c:idx val="0"/>
          <c:order val="0"/>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Hoja1!$E$51:$K$51</c:f>
              <c:strCache>
                <c:ptCount val="7"/>
                <c:pt idx="0">
                  <c:v>&lt; 1 AÑO</c:v>
                </c:pt>
                <c:pt idx="1">
                  <c:v>1</c:v>
                </c:pt>
                <c:pt idx="2">
                  <c:v>2-4</c:v>
                </c:pt>
                <c:pt idx="3">
                  <c:v>5 - 19</c:v>
                </c:pt>
                <c:pt idx="4">
                  <c:v>20 - 39</c:v>
                </c:pt>
                <c:pt idx="5">
                  <c:v>40 - 59 </c:v>
                </c:pt>
                <c:pt idx="6">
                  <c:v>60 y más</c:v>
                </c:pt>
              </c:strCache>
            </c:strRef>
          </c:cat>
          <c:val>
            <c:numRef>
              <c:f>Hoja1!$E$52:$K$52</c:f>
              <c:numCache>
                <c:formatCode>0%</c:formatCode>
                <c:ptCount val="7"/>
                <c:pt idx="0">
                  <c:v>2.23463687150838E-2</c:v>
                </c:pt>
                <c:pt idx="1">
                  <c:v>5.5865921787709499E-3</c:v>
                </c:pt>
                <c:pt idx="2">
                  <c:v>1.11731843575419E-2</c:v>
                </c:pt>
                <c:pt idx="3">
                  <c:v>2.23463687150838E-2</c:v>
                </c:pt>
                <c:pt idx="4">
                  <c:v>7.8212290502793297E-2</c:v>
                </c:pt>
                <c:pt idx="5">
                  <c:v>0.16201117318435754</c:v>
                </c:pt>
                <c:pt idx="6">
                  <c:v>0.6983240223463687</c:v>
                </c:pt>
              </c:numCache>
            </c:numRef>
          </c:val>
          <c:extLst xmlns:c16r2="http://schemas.microsoft.com/office/drawing/2015/06/chart">
            <c:ext xmlns:c16="http://schemas.microsoft.com/office/drawing/2014/chart" uri="{C3380CC4-5D6E-409C-BE32-E72D297353CC}">
              <c16:uniqueId val="{00000006-7C76-4ABA-9D13-E38A90F954F7}"/>
            </c:ext>
          </c:extLst>
        </c:ser>
        <c:dLbls>
          <c:showLegendKey val="0"/>
          <c:showVal val="0"/>
          <c:showCatName val="0"/>
          <c:showSerName val="0"/>
          <c:showPercent val="0"/>
          <c:showBubbleSize val="0"/>
        </c:dLbls>
        <c:gapWidth val="0"/>
        <c:overlap val="100"/>
        <c:axId val="843131840"/>
        <c:axId val="787137712"/>
      </c:barChart>
      <c:catAx>
        <c:axId val="843131840"/>
        <c:scaling>
          <c:orientation val="minMax"/>
        </c:scaling>
        <c:delete val="0"/>
        <c:axPos val="b"/>
        <c:title>
          <c:tx>
            <c:rich>
              <a:bodyPr/>
              <a:lstStyle/>
              <a:p>
                <a:pPr>
                  <a:defRPr/>
                </a:pPr>
                <a:r>
                  <a:rPr lang="en-US"/>
                  <a:t>Grupo de Edad</a:t>
                </a:r>
                <a:endParaRPr lang="es-CO"/>
              </a:p>
            </c:rich>
          </c:tx>
          <c:layout/>
          <c:overlay val="0"/>
        </c:title>
        <c:numFmt formatCode="General" sourceLinked="0"/>
        <c:majorTickMark val="none"/>
        <c:minorTickMark val="none"/>
        <c:tickLblPos val="nextTo"/>
        <c:crossAx val="787137712"/>
        <c:crosses val="autoZero"/>
        <c:auto val="1"/>
        <c:lblAlgn val="ctr"/>
        <c:lblOffset val="100"/>
        <c:noMultiLvlLbl val="0"/>
      </c:catAx>
      <c:valAx>
        <c:axId val="787137712"/>
        <c:scaling>
          <c:orientation val="minMax"/>
        </c:scaling>
        <c:delete val="0"/>
        <c:axPos val="l"/>
        <c:title>
          <c:tx>
            <c:rich>
              <a:bodyPr/>
              <a:lstStyle/>
              <a:p>
                <a:pPr>
                  <a:defRPr/>
                </a:pPr>
                <a:r>
                  <a:rPr lang="en-US"/>
                  <a:t>Poecentaje</a:t>
                </a:r>
              </a:p>
            </c:rich>
          </c:tx>
          <c:layout/>
          <c:overlay val="0"/>
        </c:title>
        <c:numFmt formatCode="0%" sourceLinked="1"/>
        <c:majorTickMark val="out"/>
        <c:minorTickMark val="none"/>
        <c:tickLblPos val="nextTo"/>
        <c:crossAx val="843131840"/>
        <c:crosses val="autoZero"/>
        <c:crossBetween val="between"/>
      </c:valAx>
    </c:plotArea>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9591682299197"/>
          <c:y val="2.7092400322670792E-2"/>
          <c:w val="0.86664657658533428"/>
          <c:h val="0.78472451843944113"/>
        </c:manualLayout>
      </c:layout>
      <c:barChart>
        <c:barDir val="col"/>
        <c:grouping val="clustered"/>
        <c:varyColors val="0"/>
        <c:ser>
          <c:idx val="1"/>
          <c:order val="1"/>
          <c:tx>
            <c:strRef>
              <c:f>grafica!$C$1</c:f>
              <c:strCache>
                <c:ptCount val="1"/>
                <c:pt idx="0">
                  <c:v>345-ESI-IRAG 2020</c:v>
                </c:pt>
              </c:strCache>
            </c:strRef>
          </c:tx>
          <c:spPr>
            <a:solidFill>
              <a:schemeClr val="accent1"/>
            </a:solidFill>
            <a:ln>
              <a:solidFill>
                <a:schemeClr val="accent1"/>
              </a:solidFill>
            </a:ln>
          </c:spPr>
          <c:invertIfNegative val="0"/>
          <c:val>
            <c:numRef>
              <c:f>grafica!$C$2:$C$53</c:f>
              <c:numCache>
                <c:formatCode>General</c:formatCode>
                <c:ptCount val="52"/>
                <c:pt idx="0">
                  <c:v>30</c:v>
                </c:pt>
                <c:pt idx="1">
                  <c:v>12</c:v>
                </c:pt>
                <c:pt idx="2">
                  <c:v>16</c:v>
                </c:pt>
                <c:pt idx="3">
                  <c:v>10</c:v>
                </c:pt>
                <c:pt idx="4">
                  <c:v>14</c:v>
                </c:pt>
                <c:pt idx="5">
                  <c:v>17</c:v>
                </c:pt>
                <c:pt idx="6">
                  <c:v>9</c:v>
                </c:pt>
                <c:pt idx="7">
                  <c:v>19</c:v>
                </c:pt>
                <c:pt idx="8">
                  <c:v>12</c:v>
                </c:pt>
                <c:pt idx="9">
                  <c:v>27</c:v>
                </c:pt>
                <c:pt idx="10">
                  <c:v>14</c:v>
                </c:pt>
                <c:pt idx="11">
                  <c:v>24</c:v>
                </c:pt>
                <c:pt idx="12">
                  <c:v>14</c:v>
                </c:pt>
                <c:pt idx="13">
                  <c:v>17</c:v>
                </c:pt>
                <c:pt idx="14">
                  <c:v>24</c:v>
                </c:pt>
                <c:pt idx="15">
                  <c:v>23</c:v>
                </c:pt>
                <c:pt idx="16">
                  <c:v>24</c:v>
                </c:pt>
                <c:pt idx="17">
                  <c:v>18</c:v>
                </c:pt>
                <c:pt idx="18">
                  <c:v>30</c:v>
                </c:pt>
                <c:pt idx="19">
                  <c:v>21</c:v>
                </c:pt>
                <c:pt idx="20">
                  <c:v>19</c:v>
                </c:pt>
                <c:pt idx="21">
                  <c:v>12</c:v>
                </c:pt>
                <c:pt idx="22">
                  <c:v>22</c:v>
                </c:pt>
                <c:pt idx="23">
                  <c:v>45</c:v>
                </c:pt>
              </c:numCache>
            </c:numRef>
          </c:val>
          <c:extLst xmlns:c16r2="http://schemas.microsoft.com/office/drawing/2015/06/chart">
            <c:ext xmlns:c16="http://schemas.microsoft.com/office/drawing/2014/chart" uri="{C3380CC4-5D6E-409C-BE32-E72D297353CC}">
              <c16:uniqueId val="{00000000-D971-46F0-AC1B-ED28EB9106FC}"/>
            </c:ext>
          </c:extLst>
        </c:ser>
        <c:dLbls>
          <c:showLegendKey val="0"/>
          <c:showVal val="0"/>
          <c:showCatName val="0"/>
          <c:showSerName val="0"/>
          <c:showPercent val="0"/>
          <c:showBubbleSize val="0"/>
        </c:dLbls>
        <c:gapWidth val="10"/>
        <c:axId val="889414272"/>
        <c:axId val="889415360"/>
      </c:barChart>
      <c:lineChart>
        <c:grouping val="standard"/>
        <c:varyColors val="0"/>
        <c:ser>
          <c:idx val="0"/>
          <c:order val="0"/>
          <c:tx>
            <c:strRef>
              <c:f>grafica!$B$1</c:f>
              <c:strCache>
                <c:ptCount val="1"/>
                <c:pt idx="0">
                  <c:v>345-ESI-IRAG 2019</c:v>
                </c:pt>
              </c:strCache>
            </c:strRef>
          </c:tx>
          <c:spPr>
            <a:ln w="12700" cap="rnd">
              <a:solidFill>
                <a:schemeClr val="tx1"/>
              </a:solidFill>
              <a:round/>
            </a:ln>
            <a:effectLst/>
          </c:spPr>
          <c:marker>
            <c:symbol val="none"/>
          </c:marker>
          <c:val>
            <c:numRef>
              <c:f>grafica!$B$2:$B$53</c:f>
              <c:numCache>
                <c:formatCode>General</c:formatCode>
                <c:ptCount val="52"/>
                <c:pt idx="0">
                  <c:v>11</c:v>
                </c:pt>
                <c:pt idx="1">
                  <c:v>13</c:v>
                </c:pt>
                <c:pt idx="2">
                  <c:v>11</c:v>
                </c:pt>
                <c:pt idx="3">
                  <c:v>4</c:v>
                </c:pt>
                <c:pt idx="4">
                  <c:v>8</c:v>
                </c:pt>
                <c:pt idx="5">
                  <c:v>17</c:v>
                </c:pt>
                <c:pt idx="6">
                  <c:v>11</c:v>
                </c:pt>
                <c:pt idx="7">
                  <c:v>8</c:v>
                </c:pt>
                <c:pt idx="8">
                  <c:v>10</c:v>
                </c:pt>
                <c:pt idx="9">
                  <c:v>12</c:v>
                </c:pt>
                <c:pt idx="10">
                  <c:v>18</c:v>
                </c:pt>
                <c:pt idx="11">
                  <c:v>12</c:v>
                </c:pt>
                <c:pt idx="12">
                  <c:v>16</c:v>
                </c:pt>
                <c:pt idx="13">
                  <c:v>12</c:v>
                </c:pt>
                <c:pt idx="14">
                  <c:v>16</c:v>
                </c:pt>
                <c:pt idx="15">
                  <c:v>19</c:v>
                </c:pt>
                <c:pt idx="16">
                  <c:v>20</c:v>
                </c:pt>
                <c:pt idx="17">
                  <c:v>14</c:v>
                </c:pt>
                <c:pt idx="18">
                  <c:v>14</c:v>
                </c:pt>
                <c:pt idx="19">
                  <c:v>27</c:v>
                </c:pt>
                <c:pt idx="20">
                  <c:v>23</c:v>
                </c:pt>
                <c:pt idx="21">
                  <c:v>19</c:v>
                </c:pt>
                <c:pt idx="22">
                  <c:v>14</c:v>
                </c:pt>
                <c:pt idx="23">
                  <c:v>14</c:v>
                </c:pt>
                <c:pt idx="24">
                  <c:v>24</c:v>
                </c:pt>
                <c:pt idx="25">
                  <c:v>19</c:v>
                </c:pt>
                <c:pt idx="26">
                  <c:v>17</c:v>
                </c:pt>
                <c:pt idx="27">
                  <c:v>12</c:v>
                </c:pt>
                <c:pt idx="28">
                  <c:v>14</c:v>
                </c:pt>
                <c:pt idx="29">
                  <c:v>16</c:v>
                </c:pt>
                <c:pt idx="30">
                  <c:v>12</c:v>
                </c:pt>
                <c:pt idx="31">
                  <c:v>15</c:v>
                </c:pt>
                <c:pt idx="32">
                  <c:v>5</c:v>
                </c:pt>
                <c:pt idx="33">
                  <c:v>9</c:v>
                </c:pt>
                <c:pt idx="34">
                  <c:v>7</c:v>
                </c:pt>
                <c:pt idx="35">
                  <c:v>11</c:v>
                </c:pt>
                <c:pt idx="36">
                  <c:v>11</c:v>
                </c:pt>
                <c:pt idx="37">
                  <c:v>9</c:v>
                </c:pt>
                <c:pt idx="38">
                  <c:v>10</c:v>
                </c:pt>
                <c:pt idx="39">
                  <c:v>11</c:v>
                </c:pt>
                <c:pt idx="40">
                  <c:v>10</c:v>
                </c:pt>
                <c:pt idx="41">
                  <c:v>11</c:v>
                </c:pt>
                <c:pt idx="42">
                  <c:v>9</c:v>
                </c:pt>
                <c:pt idx="43">
                  <c:v>16</c:v>
                </c:pt>
                <c:pt idx="44">
                  <c:v>10</c:v>
                </c:pt>
                <c:pt idx="45">
                  <c:v>15</c:v>
                </c:pt>
                <c:pt idx="46">
                  <c:v>9</c:v>
                </c:pt>
                <c:pt idx="47">
                  <c:v>9</c:v>
                </c:pt>
                <c:pt idx="48">
                  <c:v>12</c:v>
                </c:pt>
                <c:pt idx="49">
                  <c:v>16</c:v>
                </c:pt>
                <c:pt idx="50">
                  <c:v>18</c:v>
                </c:pt>
                <c:pt idx="51">
                  <c:v>12</c:v>
                </c:pt>
              </c:numCache>
            </c:numRef>
          </c:val>
          <c:smooth val="0"/>
          <c:extLst xmlns:c16r2="http://schemas.microsoft.com/office/drawing/2015/06/chart">
            <c:ext xmlns:c16="http://schemas.microsoft.com/office/drawing/2014/chart" uri="{C3380CC4-5D6E-409C-BE32-E72D297353CC}">
              <c16:uniqueId val="{00000001-D971-46F0-AC1B-ED28EB9106FC}"/>
            </c:ext>
          </c:extLst>
        </c:ser>
        <c:dLbls>
          <c:showLegendKey val="0"/>
          <c:showVal val="0"/>
          <c:showCatName val="0"/>
          <c:showSerName val="0"/>
          <c:showPercent val="0"/>
          <c:showBubbleSize val="0"/>
        </c:dLbls>
        <c:marker val="1"/>
        <c:smooth val="0"/>
        <c:axId val="889419712"/>
        <c:axId val="889421888"/>
      </c:lineChart>
      <c:catAx>
        <c:axId val="889419712"/>
        <c:scaling>
          <c:orientation val="minMax"/>
        </c:scaling>
        <c:delete val="0"/>
        <c:axPos val="b"/>
        <c:title>
          <c:tx>
            <c:rich>
              <a:bodyPr rot="0" vert="horz"/>
              <a:lstStyle/>
              <a:p>
                <a:pPr>
                  <a:defRPr/>
                </a:pPr>
                <a:r>
                  <a:rPr lang="en-US"/>
                  <a:t>Semana Epidemiologica </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889421888"/>
        <c:crosses val="autoZero"/>
        <c:auto val="1"/>
        <c:lblAlgn val="ctr"/>
        <c:lblOffset val="100"/>
        <c:noMultiLvlLbl val="0"/>
      </c:catAx>
      <c:valAx>
        <c:axId val="889421888"/>
        <c:scaling>
          <c:orientation val="minMax"/>
        </c:scaling>
        <c:delete val="0"/>
        <c:axPos val="l"/>
        <c:majorGridlines>
          <c:spPr>
            <a:ln w="9525" cap="flat" cmpd="sng" algn="ctr">
              <a:noFill/>
              <a:round/>
            </a:ln>
            <a:effectLst/>
          </c:spPr>
        </c:majorGridlines>
        <c:title>
          <c:tx>
            <c:rich>
              <a:bodyPr rot="-5400000" vert="horz"/>
              <a:lstStyle/>
              <a:p>
                <a:pPr>
                  <a:defRPr/>
                </a:pPr>
                <a:r>
                  <a:rPr lang="en-US"/>
                  <a:t>Numero de casos</a:t>
                </a:r>
              </a:p>
            </c:rich>
          </c:tx>
          <c:layout>
            <c:manualLayout>
              <c:xMode val="edge"/>
              <c:yMode val="edge"/>
              <c:x val="0"/>
              <c:y val="0.24933963830582115"/>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s-CO"/>
          </a:p>
        </c:txPr>
        <c:crossAx val="889419712"/>
        <c:crosses val="autoZero"/>
        <c:crossBetween val="between"/>
      </c:valAx>
      <c:valAx>
        <c:axId val="889415360"/>
        <c:scaling>
          <c:orientation val="minMax"/>
        </c:scaling>
        <c:delete val="0"/>
        <c:axPos val="r"/>
        <c:numFmt formatCode="General" sourceLinked="1"/>
        <c:majorTickMark val="out"/>
        <c:minorTickMark val="none"/>
        <c:tickLblPos val="nextTo"/>
        <c:crossAx val="889414272"/>
        <c:crosses val="max"/>
        <c:crossBetween val="between"/>
      </c:valAx>
      <c:catAx>
        <c:axId val="889414272"/>
        <c:scaling>
          <c:orientation val="minMax"/>
        </c:scaling>
        <c:delete val="1"/>
        <c:axPos val="b"/>
        <c:majorTickMark val="out"/>
        <c:minorTickMark val="none"/>
        <c:tickLblPos val="nextTo"/>
        <c:crossAx val="889415360"/>
        <c:crosses val="autoZero"/>
        <c:auto val="1"/>
        <c:lblAlgn val="ctr"/>
        <c:lblOffset val="100"/>
        <c:noMultiLvlLbl val="0"/>
      </c:catAx>
      <c:spPr>
        <a:noFill/>
        <a:ln>
          <a:noFill/>
        </a:ln>
        <a:effectLst/>
      </c:spPr>
    </c:plotArea>
    <c:legend>
      <c:legendPos val="b"/>
      <c:layout>
        <c:manualLayout>
          <c:xMode val="edge"/>
          <c:yMode val="edge"/>
          <c:x val="0.25955824752675144"/>
          <c:y val="2.9654356519212395E-2"/>
          <c:w val="0.56806299212598421"/>
          <c:h val="7.4135545377814055E-2"/>
        </c:manualLayout>
      </c:layout>
      <c:overlay val="0"/>
      <c:spPr>
        <a:noFill/>
        <a:ln>
          <a:noFill/>
        </a:ln>
        <a:effectLst/>
      </c:spPr>
      <c:txPr>
        <a:bodyPr rot="0" vert="horz"/>
        <a:lstStyle/>
        <a:p>
          <a:pPr>
            <a:defRPr/>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C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56862568984961"/>
          <c:y val="2.2639817081688319E-2"/>
          <c:w val="0.82661145459007745"/>
          <c:h val="0.67477977017578683"/>
        </c:manualLayout>
      </c:layout>
      <c:barChart>
        <c:barDir val="col"/>
        <c:grouping val="clustered"/>
        <c:varyColors val="0"/>
        <c:ser>
          <c:idx val="0"/>
          <c:order val="0"/>
          <c:tx>
            <c:strRef>
              <c:f>'TENDENCIA POR SEMANAS CAPTADAS'!$A$4</c:f>
              <c:strCache>
                <c:ptCount val="1"/>
                <c:pt idx="0">
                  <c:v>SEMANA</c:v>
                </c:pt>
              </c:strCache>
            </c:strRef>
          </c:tx>
          <c:invertIfNegative val="0"/>
          <c:val>
            <c:numRef>
              <c:f>'TENDENCIA POR SEMANAS CAPTADAS'!$A$5:$A$43</c:f>
              <c:numCache>
                <c:formatCode>General</c:formatCode>
                <c:ptCount val="39"/>
                <c:pt idx="0" formatCode="0">
                  <c:v>0</c:v>
                </c:pt>
                <c:pt idx="4" formatCode="0">
                  <c:v>0</c:v>
                </c:pt>
                <c:pt idx="8">
                  <c:v>0</c:v>
                </c:pt>
                <c:pt idx="13">
                  <c:v>0</c:v>
                </c:pt>
                <c:pt idx="17">
                  <c:v>0</c:v>
                </c:pt>
                <c:pt idx="21">
                  <c:v>0</c:v>
                </c:pt>
                <c:pt idx="25">
                  <c:v>0</c:v>
                </c:pt>
                <c:pt idx="30">
                  <c:v>0</c:v>
                </c:pt>
                <c:pt idx="35">
                  <c:v>0</c:v>
                </c:pt>
              </c:numCache>
            </c:numRef>
          </c:val>
          <c:extLst xmlns:c16r2="http://schemas.microsoft.com/office/drawing/2015/06/chart">
            <c:ext xmlns:c16="http://schemas.microsoft.com/office/drawing/2014/chart" uri="{C3380CC4-5D6E-409C-BE32-E72D297353CC}">
              <c16:uniqueId val="{00000000-5227-452A-9A92-B9D8CE9A16E0}"/>
            </c:ext>
          </c:extLst>
        </c:ser>
        <c:ser>
          <c:idx val="1"/>
          <c:order val="1"/>
          <c:tx>
            <c:strRef>
              <c:f>'TENDENCIA POR SEMANAS CAPTADAS'!$B$4</c:f>
              <c:strCache>
                <c:ptCount val="1"/>
                <c:pt idx="0">
                  <c:v>CASOS-muestras</c:v>
                </c:pt>
              </c:strCache>
            </c:strRef>
          </c:tx>
          <c:spPr>
            <a:solidFill>
              <a:schemeClr val="accent1"/>
            </a:solidFill>
            <a:ln>
              <a:solidFill>
                <a:schemeClr val="accent1"/>
              </a:solidFill>
            </a:ln>
          </c:spPr>
          <c:invertIfNegative val="0"/>
          <c:val>
            <c:numRef>
              <c:f>'TENDENCIA POR SEMANAS CAPTADAS'!$B$5:$B$56</c:f>
              <c:numCache>
                <c:formatCode>General</c:formatCode>
                <c:ptCount val="52"/>
                <c:pt idx="0">
                  <c:v>18</c:v>
                </c:pt>
                <c:pt idx="1">
                  <c:v>28</c:v>
                </c:pt>
                <c:pt idx="2">
                  <c:v>18</c:v>
                </c:pt>
                <c:pt idx="3">
                  <c:v>13</c:v>
                </c:pt>
                <c:pt idx="4">
                  <c:v>13</c:v>
                </c:pt>
                <c:pt idx="5">
                  <c:v>16</c:v>
                </c:pt>
                <c:pt idx="6">
                  <c:v>16</c:v>
                </c:pt>
                <c:pt idx="7">
                  <c:v>12</c:v>
                </c:pt>
                <c:pt idx="8">
                  <c:v>15</c:v>
                </c:pt>
                <c:pt idx="9">
                  <c:v>14</c:v>
                </c:pt>
                <c:pt idx="10">
                  <c:v>26</c:v>
                </c:pt>
                <c:pt idx="11">
                  <c:v>24</c:v>
                </c:pt>
                <c:pt idx="12">
                  <c:v>19</c:v>
                </c:pt>
                <c:pt idx="13">
                  <c:v>13</c:v>
                </c:pt>
                <c:pt idx="14">
                  <c:v>22</c:v>
                </c:pt>
                <c:pt idx="15">
                  <c:v>20</c:v>
                </c:pt>
                <c:pt idx="16">
                  <c:v>22</c:v>
                </c:pt>
                <c:pt idx="17">
                  <c:v>16</c:v>
                </c:pt>
                <c:pt idx="18">
                  <c:v>30</c:v>
                </c:pt>
                <c:pt idx="19">
                  <c:v>19</c:v>
                </c:pt>
                <c:pt idx="20">
                  <c:v>18</c:v>
                </c:pt>
                <c:pt idx="21">
                  <c:v>10</c:v>
                </c:pt>
                <c:pt idx="22">
                  <c:v>20</c:v>
                </c:pt>
                <c:pt idx="23">
                  <c:v>42</c:v>
                </c:pt>
              </c:numCache>
            </c:numRef>
          </c:val>
          <c:extLst xmlns:c16r2="http://schemas.microsoft.com/office/drawing/2015/06/chart">
            <c:ext xmlns:c16="http://schemas.microsoft.com/office/drawing/2014/chart" uri="{C3380CC4-5D6E-409C-BE32-E72D297353CC}">
              <c16:uniqueId val="{00000001-5227-452A-9A92-B9D8CE9A16E0}"/>
            </c:ext>
          </c:extLst>
        </c:ser>
        <c:dLbls>
          <c:showLegendKey val="0"/>
          <c:showVal val="0"/>
          <c:showCatName val="0"/>
          <c:showSerName val="0"/>
          <c:showPercent val="0"/>
          <c:showBubbleSize val="0"/>
        </c:dLbls>
        <c:gapWidth val="0"/>
        <c:axId val="889414816"/>
        <c:axId val="889415904"/>
      </c:barChart>
      <c:catAx>
        <c:axId val="889414816"/>
        <c:scaling>
          <c:orientation val="minMax"/>
        </c:scaling>
        <c:delete val="0"/>
        <c:axPos val="b"/>
        <c:title>
          <c:tx>
            <c:rich>
              <a:bodyPr/>
              <a:lstStyle/>
              <a:p>
                <a:pPr>
                  <a:defRPr/>
                </a:pPr>
                <a:r>
                  <a:rPr lang="en-US"/>
                  <a:t>Semana Epidemiologica</a:t>
                </a:r>
              </a:p>
            </c:rich>
          </c:tx>
          <c:layout/>
          <c:overlay val="0"/>
          <c:spPr>
            <a:noFill/>
            <a:ln w="25400">
              <a:noFill/>
            </a:ln>
          </c:spPr>
        </c:title>
        <c:numFmt formatCode="General" sourceLinked="1"/>
        <c:majorTickMark val="none"/>
        <c:minorTickMark val="none"/>
        <c:tickLblPos val="nextTo"/>
        <c:crossAx val="889415904"/>
        <c:crosses val="autoZero"/>
        <c:auto val="1"/>
        <c:lblAlgn val="ctr"/>
        <c:lblOffset val="100"/>
        <c:noMultiLvlLbl val="0"/>
      </c:catAx>
      <c:valAx>
        <c:axId val="889415904"/>
        <c:scaling>
          <c:orientation val="minMax"/>
        </c:scaling>
        <c:delete val="0"/>
        <c:axPos val="l"/>
        <c:title>
          <c:tx>
            <c:rich>
              <a:bodyPr/>
              <a:lstStyle/>
              <a:p>
                <a:pPr>
                  <a:defRPr/>
                </a:pPr>
                <a:r>
                  <a:rPr lang="en-US"/>
                  <a:t>Numero de muestras </a:t>
                </a:r>
              </a:p>
              <a:p>
                <a:pPr>
                  <a:defRPr/>
                </a:pPr>
                <a:r>
                  <a:rPr lang="en-US"/>
                  <a:t>Promedio 10 por semana</a:t>
                </a:r>
              </a:p>
            </c:rich>
          </c:tx>
          <c:layout/>
          <c:overlay val="0"/>
          <c:spPr>
            <a:noFill/>
            <a:ln w="25400">
              <a:noFill/>
            </a:ln>
          </c:spPr>
        </c:title>
        <c:numFmt formatCode="0" sourceLinked="1"/>
        <c:majorTickMark val="out"/>
        <c:minorTickMark val="none"/>
        <c:tickLblPos val="nextTo"/>
        <c:crossAx val="889414816"/>
        <c:crosses val="autoZero"/>
        <c:crossBetween val="between"/>
      </c:valAx>
    </c:plotArea>
    <c:plotVisOnly val="1"/>
    <c:dispBlanksAs val="gap"/>
    <c:showDLblsOverMax val="0"/>
  </c:chart>
  <c:spPr>
    <a:ln>
      <a:noFill/>
    </a:ln>
  </c:spPr>
  <c:txPr>
    <a:bodyPr/>
    <a:lstStyle/>
    <a:p>
      <a:pPr>
        <a:defRPr>
          <a:latin typeface="Arial Narrow" panose="020B0606020202030204" pitchFamily="34" charset="0"/>
        </a:defRPr>
      </a:pPr>
      <a:endParaRPr lang="es-CO"/>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58032334410287E-2"/>
          <c:y val="1.2235628441181694E-2"/>
          <c:w val="0.94514326692769957"/>
          <c:h val="0.72734229049311938"/>
        </c:manualLayout>
      </c:layout>
      <c:barChart>
        <c:barDir val="col"/>
        <c:grouping val="stacked"/>
        <c:varyColors val="0"/>
        <c:ser>
          <c:idx val="2"/>
          <c:order val="0"/>
          <c:tx>
            <c:strRef>
              <c:f>RITA!$C$2</c:f>
              <c:strCache>
                <c:ptCount val="1"/>
                <c:pt idx="0">
                  <c:v> Influenza A H3 estacional</c:v>
                </c:pt>
              </c:strCache>
            </c:strRef>
          </c:tx>
          <c:spPr>
            <a:solidFill>
              <a:srgbClr val="990099"/>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RITA!$C$3:$C$93</c:f>
              <c:numCache>
                <c:formatCode>General</c:formatCode>
                <c:ptCount val="52"/>
                <c:pt idx="2">
                  <c:v>1</c:v>
                </c:pt>
              </c:numCache>
            </c:numRef>
          </c:val>
          <c:extLst xmlns:c16r2="http://schemas.microsoft.com/office/drawing/2015/06/chart">
            <c:ext xmlns:c16="http://schemas.microsoft.com/office/drawing/2014/chart" uri="{C3380CC4-5D6E-409C-BE32-E72D297353CC}">
              <c16:uniqueId val="{00000000-4F2B-4A3A-83AF-D228BA22B8B7}"/>
            </c:ext>
          </c:extLst>
        </c:ser>
        <c:ser>
          <c:idx val="3"/>
          <c:order val="1"/>
          <c:tx>
            <c:strRef>
              <c:f>RITA!$D$2</c:f>
              <c:strCache>
                <c:ptCount val="1"/>
                <c:pt idx="0">
                  <c:v> Influenza A(H1N1)/09</c:v>
                </c:pt>
              </c:strCache>
            </c:strRef>
          </c:tx>
          <c:spPr>
            <a:solidFill>
              <a:srgbClr val="FF000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RITA!$D$3:$D$93</c:f>
              <c:numCache>
                <c:formatCode>General</c:formatCode>
                <c:ptCount val="52"/>
                <c:pt idx="0">
                  <c:v>2</c:v>
                </c:pt>
                <c:pt idx="1">
                  <c:v>5</c:v>
                </c:pt>
                <c:pt idx="2">
                  <c:v>1</c:v>
                </c:pt>
                <c:pt idx="3">
                  <c:v>1</c:v>
                </c:pt>
                <c:pt idx="9">
                  <c:v>3</c:v>
                </c:pt>
                <c:pt idx="10">
                  <c:v>1</c:v>
                </c:pt>
              </c:numCache>
            </c:numRef>
          </c:val>
          <c:extLst xmlns:c16r2="http://schemas.microsoft.com/office/drawing/2015/06/chart">
            <c:ext xmlns:c16="http://schemas.microsoft.com/office/drawing/2014/chart" uri="{C3380CC4-5D6E-409C-BE32-E72D297353CC}">
              <c16:uniqueId val="{00000001-4F2B-4A3A-83AF-D228BA22B8B7}"/>
            </c:ext>
          </c:extLst>
        </c:ser>
        <c:ser>
          <c:idx val="5"/>
          <c:order val="2"/>
          <c:tx>
            <c:strRef>
              <c:f>RITA!$E$2</c:f>
              <c:strCache>
                <c:ptCount val="1"/>
                <c:pt idx="0">
                  <c:v> Parainfluenza </c:v>
                </c:pt>
              </c:strCache>
            </c:strRef>
          </c:tx>
          <c:spPr>
            <a:solidFill>
              <a:srgbClr val="FFFF0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RITA!$E$3:$E$93</c:f>
              <c:numCache>
                <c:formatCode>General</c:formatCode>
                <c:ptCount val="52"/>
                <c:pt idx="0">
                  <c:v>1</c:v>
                </c:pt>
                <c:pt idx="1">
                  <c:v>3</c:v>
                </c:pt>
                <c:pt idx="3">
                  <c:v>2</c:v>
                </c:pt>
                <c:pt idx="4">
                  <c:v>1</c:v>
                </c:pt>
                <c:pt idx="8">
                  <c:v>1</c:v>
                </c:pt>
                <c:pt idx="9">
                  <c:v>1</c:v>
                </c:pt>
                <c:pt idx="10">
                  <c:v>1</c:v>
                </c:pt>
                <c:pt idx="11">
                  <c:v>2</c:v>
                </c:pt>
                <c:pt idx="12">
                  <c:v>4</c:v>
                </c:pt>
                <c:pt idx="13">
                  <c:v>2</c:v>
                </c:pt>
                <c:pt idx="14">
                  <c:v>4</c:v>
                </c:pt>
                <c:pt idx="15">
                  <c:v>2</c:v>
                </c:pt>
                <c:pt idx="19">
                  <c:v>1</c:v>
                </c:pt>
              </c:numCache>
            </c:numRef>
          </c:val>
          <c:extLst xmlns:c16r2="http://schemas.microsoft.com/office/drawing/2015/06/chart">
            <c:ext xmlns:c16="http://schemas.microsoft.com/office/drawing/2014/chart" uri="{C3380CC4-5D6E-409C-BE32-E72D297353CC}">
              <c16:uniqueId val="{00000002-4F2B-4A3A-83AF-D228BA22B8B7}"/>
            </c:ext>
          </c:extLst>
        </c:ser>
        <c:ser>
          <c:idx val="6"/>
          <c:order val="3"/>
          <c:tx>
            <c:strRef>
              <c:f>RITA!$F$2</c:f>
              <c:strCache>
                <c:ptCount val="1"/>
                <c:pt idx="0">
                  <c:v> Virus Influenza A</c:v>
                </c:pt>
              </c:strCache>
            </c:strRef>
          </c:tx>
          <c:spPr>
            <a:solidFill>
              <a:srgbClr val="999933"/>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RITA!$F$3:$F$93</c:f>
              <c:numCache>
                <c:formatCode>General</c:formatCode>
                <c:ptCount val="52"/>
                <c:pt idx="0">
                  <c:v>1</c:v>
                </c:pt>
                <c:pt idx="2">
                  <c:v>1</c:v>
                </c:pt>
                <c:pt idx="3">
                  <c:v>2</c:v>
                </c:pt>
                <c:pt idx="4">
                  <c:v>2</c:v>
                </c:pt>
                <c:pt idx="6">
                  <c:v>1</c:v>
                </c:pt>
                <c:pt idx="7">
                  <c:v>2</c:v>
                </c:pt>
                <c:pt idx="8">
                  <c:v>1</c:v>
                </c:pt>
                <c:pt idx="10">
                  <c:v>3</c:v>
                </c:pt>
                <c:pt idx="11">
                  <c:v>2</c:v>
                </c:pt>
                <c:pt idx="14">
                  <c:v>3</c:v>
                </c:pt>
                <c:pt idx="16">
                  <c:v>1</c:v>
                </c:pt>
                <c:pt idx="17">
                  <c:v>2</c:v>
                </c:pt>
              </c:numCache>
            </c:numRef>
          </c:val>
          <c:extLst xmlns:c16r2="http://schemas.microsoft.com/office/drawing/2015/06/chart">
            <c:ext xmlns:c16="http://schemas.microsoft.com/office/drawing/2014/chart" uri="{C3380CC4-5D6E-409C-BE32-E72D297353CC}">
              <c16:uniqueId val="{00000003-4F2B-4A3A-83AF-D228BA22B8B7}"/>
            </c:ext>
          </c:extLst>
        </c:ser>
        <c:ser>
          <c:idx val="7"/>
          <c:order val="4"/>
          <c:tx>
            <c:strRef>
              <c:f>RITA!$G$2</c:f>
              <c:strCache>
                <c:ptCount val="1"/>
                <c:pt idx="0">
                  <c:v> Virus Influenza B</c:v>
                </c:pt>
              </c:strCache>
            </c:strRef>
          </c:tx>
          <c:spPr>
            <a:solidFill>
              <a:schemeClr val="tx1"/>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RITA!$G$15:$G$93</c:f>
              <c:numCache>
                <c:formatCode>General</c:formatCode>
                <c:ptCount val="52"/>
                <c:pt idx="6">
                  <c:v>1</c:v>
                </c:pt>
                <c:pt idx="9">
                  <c:v>1</c:v>
                </c:pt>
                <c:pt idx="11">
                  <c:v>1</c:v>
                </c:pt>
              </c:numCache>
            </c:numRef>
          </c:val>
          <c:extLst xmlns:c16r2="http://schemas.microsoft.com/office/drawing/2015/06/chart">
            <c:ext xmlns:c16="http://schemas.microsoft.com/office/drawing/2014/chart" uri="{C3380CC4-5D6E-409C-BE32-E72D297353CC}">
              <c16:uniqueId val="{00000004-4F2B-4A3A-83AF-D228BA22B8B7}"/>
            </c:ext>
          </c:extLst>
        </c:ser>
        <c:ser>
          <c:idx val="9"/>
          <c:order val="5"/>
          <c:tx>
            <c:strRef>
              <c:f>RITA!$I$2</c:f>
              <c:strCache>
                <c:ptCount val="1"/>
                <c:pt idx="0">
                  <c:v>VRS</c:v>
                </c:pt>
              </c:strCache>
            </c:strRef>
          </c:tx>
          <c:spPr>
            <a:solidFill>
              <a:srgbClr val="0080C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RITA!$I$3:$I$93</c:f>
              <c:numCache>
                <c:formatCode>General</c:formatCode>
                <c:ptCount val="52"/>
                <c:pt idx="0">
                  <c:v>12</c:v>
                </c:pt>
                <c:pt idx="1">
                  <c:v>15</c:v>
                </c:pt>
                <c:pt idx="2">
                  <c:v>11</c:v>
                </c:pt>
                <c:pt idx="3">
                  <c:v>10</c:v>
                </c:pt>
                <c:pt idx="4">
                  <c:v>8</c:v>
                </c:pt>
                <c:pt idx="5">
                  <c:v>10</c:v>
                </c:pt>
                <c:pt idx="6">
                  <c:v>12</c:v>
                </c:pt>
                <c:pt idx="7">
                  <c:v>6</c:v>
                </c:pt>
                <c:pt idx="8">
                  <c:v>11</c:v>
                </c:pt>
                <c:pt idx="9">
                  <c:v>13</c:v>
                </c:pt>
                <c:pt idx="10">
                  <c:v>13</c:v>
                </c:pt>
                <c:pt idx="11">
                  <c:v>13</c:v>
                </c:pt>
                <c:pt idx="12">
                  <c:v>9</c:v>
                </c:pt>
                <c:pt idx="13">
                  <c:v>8</c:v>
                </c:pt>
                <c:pt idx="14">
                  <c:v>5</c:v>
                </c:pt>
                <c:pt idx="15">
                  <c:v>3</c:v>
                </c:pt>
                <c:pt idx="16">
                  <c:v>1</c:v>
                </c:pt>
                <c:pt idx="17">
                  <c:v>1</c:v>
                </c:pt>
                <c:pt idx="18">
                  <c:v>2</c:v>
                </c:pt>
              </c:numCache>
            </c:numRef>
          </c:val>
          <c:extLst xmlns:c16r2="http://schemas.microsoft.com/office/drawing/2015/06/chart">
            <c:ext xmlns:c16="http://schemas.microsoft.com/office/drawing/2014/chart" uri="{C3380CC4-5D6E-409C-BE32-E72D297353CC}">
              <c16:uniqueId val="{00000005-4F2B-4A3A-83AF-D228BA22B8B7}"/>
            </c:ext>
          </c:extLst>
        </c:ser>
        <c:ser>
          <c:idx val="0"/>
          <c:order val="6"/>
          <c:tx>
            <c:strRef>
              <c:f>RITA!$B$2</c:f>
              <c:strCache>
                <c:ptCount val="1"/>
                <c:pt idx="0">
                  <c:v> Adenovirus</c:v>
                </c:pt>
              </c:strCache>
            </c:strRef>
          </c:tx>
          <c:spPr>
            <a:solidFill>
              <a:srgbClr val="03EB1F"/>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RITA!$B$42:$B$93</c:f>
              <c:numCache>
                <c:formatCode>General</c:formatCode>
                <c:ptCount val="52"/>
                <c:pt idx="0">
                  <c:v>1</c:v>
                </c:pt>
                <c:pt idx="2">
                  <c:v>1</c:v>
                </c:pt>
                <c:pt idx="4">
                  <c:v>1</c:v>
                </c:pt>
                <c:pt idx="7">
                  <c:v>1</c:v>
                </c:pt>
                <c:pt idx="10">
                  <c:v>5</c:v>
                </c:pt>
                <c:pt idx="11">
                  <c:v>5</c:v>
                </c:pt>
                <c:pt idx="12">
                  <c:v>1</c:v>
                </c:pt>
                <c:pt idx="13">
                  <c:v>2</c:v>
                </c:pt>
                <c:pt idx="14">
                  <c:v>2</c:v>
                </c:pt>
                <c:pt idx="15">
                  <c:v>0</c:v>
                </c:pt>
                <c:pt idx="16">
                  <c:v>2</c:v>
                </c:pt>
                <c:pt idx="20">
                  <c:v>1</c:v>
                </c:pt>
              </c:numCache>
            </c:numRef>
          </c:val>
          <c:extLst xmlns:c16r2="http://schemas.microsoft.com/office/drawing/2015/06/chart">
            <c:ext xmlns:c16="http://schemas.microsoft.com/office/drawing/2014/chart" uri="{C3380CC4-5D6E-409C-BE32-E72D297353CC}">
              <c16:uniqueId val="{00000006-4F2B-4A3A-83AF-D228BA22B8B7}"/>
            </c:ext>
          </c:extLst>
        </c:ser>
        <c:ser>
          <c:idx val="1"/>
          <c:order val="7"/>
          <c:tx>
            <c:strRef>
              <c:f>RITA!$H$2</c:f>
              <c:strCache>
                <c:ptCount val="1"/>
                <c:pt idx="0">
                  <c:v>Metaneumovirus</c:v>
                </c:pt>
              </c:strCache>
            </c:strRef>
          </c:tx>
          <c:spPr>
            <a:solidFill>
              <a:srgbClr val="007A37"/>
            </a:solidFill>
          </c:spPr>
          <c:invertIfNegative val="0"/>
          <c:dPt>
            <c:idx val="7"/>
            <c:invertIfNegative val="0"/>
            <c:bubble3D val="0"/>
            <c:extLst xmlns:c16r2="http://schemas.microsoft.com/office/drawing/2015/06/chart">
              <c:ext xmlns:c16="http://schemas.microsoft.com/office/drawing/2014/chart" uri="{C3380CC4-5D6E-409C-BE32-E72D297353CC}">
                <c16:uniqueId val="{00000008-4F2B-4A3A-83AF-D228BA22B8B7}"/>
              </c:ext>
            </c:extLst>
          </c:dPt>
          <c:dPt>
            <c:idx val="23"/>
            <c:invertIfNegative val="0"/>
            <c:bubble3D val="0"/>
            <c:extLst xmlns:c16r2="http://schemas.microsoft.com/office/drawing/2015/06/chart">
              <c:ext xmlns:c16="http://schemas.microsoft.com/office/drawing/2014/chart" uri="{C3380CC4-5D6E-409C-BE32-E72D297353CC}">
                <c16:uniqueId val="{0000000A-4F2B-4A3A-83AF-D228BA22B8B7}"/>
              </c:ext>
            </c:extLst>
          </c:dPt>
          <c:val>
            <c:numRef>
              <c:f>RITA!$H$42:$H$93</c:f>
              <c:numCache>
                <c:formatCode>General</c:formatCode>
                <c:ptCount val="52"/>
                <c:pt idx="0">
                  <c:v>3</c:v>
                </c:pt>
                <c:pt idx="1">
                  <c:v>4</c:v>
                </c:pt>
                <c:pt idx="6">
                  <c:v>1</c:v>
                </c:pt>
                <c:pt idx="7">
                  <c:v>2</c:v>
                </c:pt>
                <c:pt idx="8">
                  <c:v>1</c:v>
                </c:pt>
                <c:pt idx="11">
                  <c:v>5</c:v>
                </c:pt>
                <c:pt idx="12">
                  <c:v>3</c:v>
                </c:pt>
                <c:pt idx="13">
                  <c:v>2</c:v>
                </c:pt>
                <c:pt idx="14">
                  <c:v>2</c:v>
                </c:pt>
                <c:pt idx="16">
                  <c:v>1</c:v>
                </c:pt>
                <c:pt idx="17">
                  <c:v>2</c:v>
                </c:pt>
                <c:pt idx="18">
                  <c:v>2</c:v>
                </c:pt>
              </c:numCache>
            </c:numRef>
          </c:val>
          <c:extLst xmlns:c16r2="http://schemas.microsoft.com/office/drawing/2015/06/chart">
            <c:ext xmlns:c16="http://schemas.microsoft.com/office/drawing/2014/chart" uri="{C3380CC4-5D6E-409C-BE32-E72D297353CC}">
              <c16:uniqueId val="{0000000B-4F2B-4A3A-83AF-D228BA22B8B7}"/>
            </c:ext>
          </c:extLst>
        </c:ser>
        <c:ser>
          <c:idx val="4"/>
          <c:order val="8"/>
          <c:tx>
            <c:strRef>
              <c:f>RITA!$J$2</c:f>
              <c:strCache>
                <c:ptCount val="1"/>
                <c:pt idx="0">
                  <c:v>Covid -19</c:v>
                </c:pt>
              </c:strCache>
            </c:strRef>
          </c:tx>
          <c:spPr>
            <a:solidFill>
              <a:schemeClr val="accent6">
                <a:lumMod val="75000"/>
              </a:schemeClr>
            </a:solidFill>
          </c:spPr>
          <c:invertIfNegative val="0"/>
          <c:val>
            <c:numRef>
              <c:f>RITA!$J$42:$J$93</c:f>
              <c:numCache>
                <c:formatCode>General</c:formatCode>
                <c:ptCount val="52"/>
                <c:pt idx="8">
                  <c:v>1</c:v>
                </c:pt>
                <c:pt idx="9">
                  <c:v>3</c:v>
                </c:pt>
                <c:pt idx="10">
                  <c:v>32</c:v>
                </c:pt>
                <c:pt idx="11">
                  <c:v>62</c:v>
                </c:pt>
                <c:pt idx="12">
                  <c:v>47</c:v>
                </c:pt>
                <c:pt idx="13">
                  <c:v>36</c:v>
                </c:pt>
                <c:pt idx="14">
                  <c:v>35</c:v>
                </c:pt>
                <c:pt idx="15">
                  <c:v>31</c:v>
                </c:pt>
                <c:pt idx="16">
                  <c:v>29</c:v>
                </c:pt>
                <c:pt idx="17">
                  <c:v>16</c:v>
                </c:pt>
                <c:pt idx="18">
                  <c:v>15</c:v>
                </c:pt>
                <c:pt idx="19">
                  <c:v>70</c:v>
                </c:pt>
                <c:pt idx="20">
                  <c:v>103</c:v>
                </c:pt>
                <c:pt idx="21">
                  <c:v>71</c:v>
                </c:pt>
                <c:pt idx="22">
                  <c:v>353</c:v>
                </c:pt>
                <c:pt idx="23">
                  <c:v>269</c:v>
                </c:pt>
              </c:numCache>
            </c:numRef>
          </c:val>
          <c:extLst xmlns:c16r2="http://schemas.microsoft.com/office/drawing/2015/06/chart">
            <c:ext xmlns:c16="http://schemas.microsoft.com/office/drawing/2014/chart" uri="{C3380CC4-5D6E-409C-BE32-E72D297353CC}">
              <c16:uniqueId val="{00000002-A72C-43EB-A4A9-466FFBA87B98}"/>
            </c:ext>
          </c:extLst>
        </c:ser>
        <c:dLbls>
          <c:showLegendKey val="0"/>
          <c:showVal val="0"/>
          <c:showCatName val="0"/>
          <c:showSerName val="0"/>
          <c:showPercent val="0"/>
          <c:showBubbleSize val="0"/>
        </c:dLbls>
        <c:gapWidth val="150"/>
        <c:overlap val="100"/>
        <c:axId val="889409376"/>
        <c:axId val="889421344"/>
      </c:barChart>
      <c:catAx>
        <c:axId val="88940937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900" b="1" i="0" u="none" strike="noStrike" baseline="0">
                <a:solidFill>
                  <a:srgbClr val="000000"/>
                </a:solidFill>
                <a:latin typeface="Calibri"/>
                <a:ea typeface="Calibri"/>
                <a:cs typeface="Calibri"/>
              </a:defRPr>
            </a:pPr>
            <a:endParaRPr lang="es-CO"/>
          </a:p>
        </c:txPr>
        <c:crossAx val="889421344"/>
        <c:crosses val="autoZero"/>
        <c:auto val="0"/>
        <c:lblAlgn val="ctr"/>
        <c:lblOffset val="100"/>
        <c:tickLblSkip val="2"/>
        <c:tickMarkSkip val="1"/>
        <c:noMultiLvlLbl val="0"/>
      </c:catAx>
      <c:valAx>
        <c:axId val="889421344"/>
        <c:scaling>
          <c:orientation val="minMax"/>
          <c:max val="90"/>
        </c:scaling>
        <c:delete val="0"/>
        <c:axPos val="l"/>
        <c:majorGridlines>
          <c:spPr>
            <a:ln w="3175">
              <a:solidFill>
                <a:srgbClr val="A6CAF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s-CO"/>
                  <a:t>Casos</a:t>
                </a:r>
              </a:p>
            </c:rich>
          </c:tx>
          <c:layout>
            <c:manualLayout>
              <c:xMode val="edge"/>
              <c:yMode val="edge"/>
              <c:x val="1.4945209258005463E-3"/>
              <c:y val="0.33902280650043987"/>
            </c:manualLayout>
          </c:layout>
          <c:overlay val="0"/>
          <c:spPr>
            <a:noFill/>
            <a:ln w="25400">
              <a:noFill/>
            </a:ln>
          </c:spPr>
        </c:title>
        <c:numFmt formatCode="General" sourceLinked="1"/>
        <c:majorTickMark val="out"/>
        <c:minorTickMark val="none"/>
        <c:tickLblPos val="nextTo"/>
        <c:txPr>
          <a:bodyPr rot="0" vert="horz"/>
          <a:lstStyle/>
          <a:p>
            <a:pPr>
              <a:defRPr sz="800"/>
            </a:pPr>
            <a:endParaRPr lang="es-CO"/>
          </a:p>
        </c:txPr>
        <c:crossAx val="889409376"/>
        <c:crosses val="autoZero"/>
        <c:crossBetween val="between"/>
      </c:valAx>
    </c:plotArea>
    <c:legend>
      <c:legendPos val="b"/>
      <c:layout>
        <c:manualLayout>
          <c:xMode val="edge"/>
          <c:yMode val="edge"/>
          <c:x val="4.9036162146398367E-2"/>
          <c:y val="0"/>
          <c:w val="0.95030390458652769"/>
          <c:h val="0.15510813751714753"/>
        </c:manualLayout>
      </c:layout>
      <c:overlay val="0"/>
      <c:spPr>
        <a:noFill/>
        <a:ln w="25400">
          <a:noFill/>
        </a:ln>
      </c:spPr>
      <c:txPr>
        <a:bodyPr/>
        <a:lstStyle/>
        <a:p>
          <a:pPr>
            <a:defRPr sz="1100" b="1" i="0" u="none" strike="noStrike" baseline="0">
              <a:solidFill>
                <a:srgbClr val="000000"/>
              </a:solidFill>
              <a:latin typeface="Calibri"/>
              <a:ea typeface="Calibri"/>
              <a:cs typeface="Calibri"/>
            </a:defRPr>
          </a:pPr>
          <a:endParaRPr lang="es-CO"/>
        </a:p>
      </c:txPr>
    </c:legend>
    <c:plotVisOnly val="1"/>
    <c:dispBlanksAs val="gap"/>
    <c:showDLblsOverMax val="0"/>
  </c:chart>
  <c:spPr>
    <a:solidFill>
      <a:srgbClr val="FFFFFF"/>
    </a:solidFill>
    <a:ln w="12700">
      <a:solidFill>
        <a:srgbClr val="000000"/>
      </a:solidFill>
      <a:prstDash val="solid"/>
    </a:ln>
  </c:spPr>
  <c:txPr>
    <a:bodyPr/>
    <a:lstStyle/>
    <a:p>
      <a:pPr>
        <a:defRPr sz="1000" b="1" i="0" u="none" strike="noStrike" baseline="0">
          <a:solidFill>
            <a:srgbClr val="000000"/>
          </a:solidFill>
          <a:latin typeface="Calibri"/>
          <a:ea typeface="Calibri"/>
          <a:cs typeface="Calibri"/>
        </a:defRPr>
      </a:pPr>
      <a:endParaRPr lang="es-CO"/>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8631575162693"/>
          <c:y val="0.13933240199813732"/>
          <c:w val="0.8048969264776723"/>
          <c:h val="0.60141278780486007"/>
        </c:manualLayout>
      </c:layout>
      <c:lineChart>
        <c:grouping val="standard"/>
        <c:varyColors val="0"/>
        <c:ser>
          <c:idx val="0"/>
          <c:order val="0"/>
          <c:tx>
            <c:strRef>
              <c:f>Hoja10!$B$1</c:f>
              <c:strCache>
                <c:ptCount val="1"/>
                <c:pt idx="0">
                  <c:v>2019-348 IRAGinus </c:v>
                </c:pt>
              </c:strCache>
            </c:strRef>
          </c:tx>
          <c:spPr>
            <a:ln>
              <a:solidFill>
                <a:schemeClr val="accent1"/>
              </a:solidFill>
            </a:ln>
          </c:spPr>
          <c:marker>
            <c:symbol val="none"/>
          </c:marker>
          <c:val>
            <c:numRef>
              <c:f>Hoja10!$B$2:$B$53</c:f>
              <c:numCache>
                <c:formatCode>General</c:formatCode>
                <c:ptCount val="52"/>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1</c:v>
                </c:pt>
                <c:pt idx="16">
                  <c:v>1</c:v>
                </c:pt>
                <c:pt idx="17">
                  <c:v>0</c:v>
                </c:pt>
                <c:pt idx="18">
                  <c:v>1</c:v>
                </c:pt>
                <c:pt idx="19">
                  <c:v>0</c:v>
                </c:pt>
                <c:pt idx="20">
                  <c:v>2</c:v>
                </c:pt>
                <c:pt idx="21">
                  <c:v>0</c:v>
                </c:pt>
                <c:pt idx="22">
                  <c:v>2</c:v>
                </c:pt>
                <c:pt idx="23">
                  <c:v>0</c:v>
                </c:pt>
                <c:pt idx="24">
                  <c:v>1</c:v>
                </c:pt>
                <c:pt idx="25">
                  <c:v>2</c:v>
                </c:pt>
                <c:pt idx="26">
                  <c:v>0</c:v>
                </c:pt>
                <c:pt idx="27">
                  <c:v>4</c:v>
                </c:pt>
                <c:pt idx="28">
                  <c:v>0</c:v>
                </c:pt>
                <c:pt idx="29">
                  <c:v>0</c:v>
                </c:pt>
                <c:pt idx="30">
                  <c:v>0</c:v>
                </c:pt>
                <c:pt idx="31">
                  <c:v>0</c:v>
                </c:pt>
                <c:pt idx="32">
                  <c:v>1</c:v>
                </c:pt>
                <c:pt idx="33">
                  <c:v>1</c:v>
                </c:pt>
                <c:pt idx="34">
                  <c:v>0</c:v>
                </c:pt>
                <c:pt idx="35">
                  <c:v>0</c:v>
                </c:pt>
                <c:pt idx="36">
                  <c:v>1</c:v>
                </c:pt>
                <c:pt idx="37">
                  <c:v>1</c:v>
                </c:pt>
                <c:pt idx="38">
                  <c:v>0</c:v>
                </c:pt>
                <c:pt idx="39">
                  <c:v>1</c:v>
                </c:pt>
                <c:pt idx="40">
                  <c:v>3</c:v>
                </c:pt>
                <c:pt idx="41">
                  <c:v>0</c:v>
                </c:pt>
                <c:pt idx="42">
                  <c:v>2</c:v>
                </c:pt>
                <c:pt idx="43">
                  <c:v>1</c:v>
                </c:pt>
                <c:pt idx="44">
                  <c:v>0</c:v>
                </c:pt>
                <c:pt idx="45">
                  <c:v>0</c:v>
                </c:pt>
                <c:pt idx="46">
                  <c:v>1</c:v>
                </c:pt>
                <c:pt idx="47">
                  <c:v>0</c:v>
                </c:pt>
                <c:pt idx="48">
                  <c:v>0</c:v>
                </c:pt>
                <c:pt idx="49">
                  <c:v>1</c:v>
                </c:pt>
                <c:pt idx="50">
                  <c:v>1</c:v>
                </c:pt>
              </c:numCache>
            </c:numRef>
          </c:val>
          <c:smooth val="0"/>
          <c:extLst xmlns:c16r2="http://schemas.microsoft.com/office/drawing/2015/06/chart">
            <c:ext xmlns:c16="http://schemas.microsoft.com/office/drawing/2014/chart" uri="{C3380CC4-5D6E-409C-BE32-E72D297353CC}">
              <c16:uniqueId val="{00000000-C918-4862-9F65-84C6A79E979B}"/>
            </c:ext>
          </c:extLst>
        </c:ser>
        <c:ser>
          <c:idx val="1"/>
          <c:order val="1"/>
          <c:tx>
            <c:strRef>
              <c:f>Hoja10!$C$1</c:f>
              <c:strCache>
                <c:ptCount val="1"/>
                <c:pt idx="0">
                  <c:v>2020-348 IRAGinus </c:v>
                </c:pt>
              </c:strCache>
            </c:strRef>
          </c:tx>
          <c:spPr>
            <a:ln>
              <a:solidFill>
                <a:srgbClr val="FF0000"/>
              </a:solidFill>
            </a:ln>
          </c:spPr>
          <c:marker>
            <c:symbol val="none"/>
          </c:marker>
          <c:val>
            <c:numRef>
              <c:f>Hoja10!$C$2:$C$53</c:f>
              <c:numCache>
                <c:formatCode>General</c:formatCode>
                <c:ptCount val="52"/>
                <c:pt idx="0">
                  <c:v>1</c:v>
                </c:pt>
                <c:pt idx="1">
                  <c:v>0</c:v>
                </c:pt>
                <c:pt idx="2">
                  <c:v>0</c:v>
                </c:pt>
                <c:pt idx="3">
                  <c:v>0</c:v>
                </c:pt>
                <c:pt idx="4">
                  <c:v>0</c:v>
                </c:pt>
                <c:pt idx="5">
                  <c:v>0</c:v>
                </c:pt>
                <c:pt idx="6">
                  <c:v>1</c:v>
                </c:pt>
                <c:pt idx="7">
                  <c:v>1</c:v>
                </c:pt>
                <c:pt idx="8">
                  <c:v>0</c:v>
                </c:pt>
                <c:pt idx="9">
                  <c:v>2</c:v>
                </c:pt>
                <c:pt idx="10">
                  <c:v>4</c:v>
                </c:pt>
                <c:pt idx="11">
                  <c:v>8</c:v>
                </c:pt>
                <c:pt idx="12">
                  <c:v>8</c:v>
                </c:pt>
                <c:pt idx="13">
                  <c:v>4</c:v>
                </c:pt>
                <c:pt idx="14">
                  <c:v>11</c:v>
                </c:pt>
                <c:pt idx="15">
                  <c:v>9</c:v>
                </c:pt>
                <c:pt idx="16">
                  <c:v>7</c:v>
                </c:pt>
                <c:pt idx="17">
                  <c:v>3</c:v>
                </c:pt>
                <c:pt idx="18">
                  <c:v>3</c:v>
                </c:pt>
                <c:pt idx="19">
                  <c:v>5</c:v>
                </c:pt>
                <c:pt idx="20">
                  <c:v>5</c:v>
                </c:pt>
                <c:pt idx="21">
                  <c:v>4</c:v>
                </c:pt>
                <c:pt idx="22">
                  <c:v>16</c:v>
                </c:pt>
                <c:pt idx="23">
                  <c:v>16</c:v>
                </c:pt>
              </c:numCache>
            </c:numRef>
          </c:val>
          <c:smooth val="0"/>
          <c:extLst xmlns:c16r2="http://schemas.microsoft.com/office/drawing/2015/06/chart">
            <c:ext xmlns:c16="http://schemas.microsoft.com/office/drawing/2014/chart" uri="{C3380CC4-5D6E-409C-BE32-E72D297353CC}">
              <c16:uniqueId val="{00000001-C918-4862-9F65-84C6A79E979B}"/>
            </c:ext>
          </c:extLst>
        </c:ser>
        <c:dLbls>
          <c:showLegendKey val="0"/>
          <c:showVal val="0"/>
          <c:showCatName val="0"/>
          <c:showSerName val="0"/>
          <c:showPercent val="0"/>
          <c:showBubbleSize val="0"/>
        </c:dLbls>
        <c:smooth val="0"/>
        <c:axId val="889412640"/>
        <c:axId val="889413728"/>
      </c:lineChart>
      <c:catAx>
        <c:axId val="889412640"/>
        <c:scaling>
          <c:orientation val="minMax"/>
        </c:scaling>
        <c:delete val="0"/>
        <c:axPos val="b"/>
        <c:title>
          <c:tx>
            <c:rich>
              <a:bodyPr/>
              <a:lstStyle/>
              <a:p>
                <a:pPr>
                  <a:defRPr/>
                </a:pPr>
                <a:r>
                  <a:rPr lang="en-US"/>
                  <a:t>Semana Epidemiologica </a:t>
                </a:r>
              </a:p>
            </c:rich>
          </c:tx>
          <c:layout>
            <c:manualLayout>
              <c:xMode val="edge"/>
              <c:yMode val="edge"/>
              <c:x val="0.39794741111906468"/>
              <c:y val="0.88834295740114122"/>
            </c:manualLayout>
          </c:layout>
          <c:overlay val="0"/>
        </c:title>
        <c:majorTickMark val="none"/>
        <c:minorTickMark val="none"/>
        <c:tickLblPos val="nextTo"/>
        <c:txPr>
          <a:bodyPr/>
          <a:lstStyle/>
          <a:p>
            <a:pPr>
              <a:defRPr b="1"/>
            </a:pPr>
            <a:endParaRPr lang="es-CO"/>
          </a:p>
        </c:txPr>
        <c:crossAx val="889413728"/>
        <c:crosses val="autoZero"/>
        <c:auto val="1"/>
        <c:lblAlgn val="ctr"/>
        <c:lblOffset val="100"/>
        <c:noMultiLvlLbl val="0"/>
      </c:catAx>
      <c:valAx>
        <c:axId val="889413728"/>
        <c:scaling>
          <c:orientation val="minMax"/>
        </c:scaling>
        <c:delete val="0"/>
        <c:axPos val="l"/>
        <c:majorGridlines>
          <c:spPr>
            <a:ln>
              <a:noFill/>
            </a:ln>
          </c:spPr>
        </c:majorGridlines>
        <c:title>
          <c:tx>
            <c:rich>
              <a:bodyPr/>
              <a:lstStyle/>
              <a:p>
                <a:pPr>
                  <a:defRPr/>
                </a:pPr>
                <a:r>
                  <a:rPr lang="en-US"/>
                  <a:t>Numero de casos</a:t>
                </a:r>
              </a:p>
            </c:rich>
          </c:tx>
          <c:layout/>
          <c:overlay val="0"/>
        </c:title>
        <c:numFmt formatCode="General" sourceLinked="1"/>
        <c:majorTickMark val="out"/>
        <c:minorTickMark val="none"/>
        <c:tickLblPos val="nextTo"/>
        <c:txPr>
          <a:bodyPr/>
          <a:lstStyle/>
          <a:p>
            <a:pPr>
              <a:defRPr b="1"/>
            </a:pPr>
            <a:endParaRPr lang="es-CO"/>
          </a:p>
        </c:txPr>
        <c:crossAx val="889412640"/>
        <c:crosses val="autoZero"/>
        <c:crossBetween val="between"/>
      </c:valAx>
    </c:plotArea>
    <c:legend>
      <c:legendPos val="r"/>
      <c:layout>
        <c:manualLayout>
          <c:xMode val="edge"/>
          <c:yMode val="edge"/>
          <c:x val="0.2524972560248151"/>
          <c:y val="2.7422227909697445E-3"/>
          <c:w val="0.64706141732283451"/>
          <c:h val="0.14775689248644541"/>
        </c:manualLayout>
      </c:layout>
      <c:overlay val="0"/>
    </c:legend>
    <c:plotVisOnly val="1"/>
    <c:dispBlanksAs val="gap"/>
    <c:showDLblsOverMax val="0"/>
  </c:chart>
  <c:spPr>
    <a:ln>
      <a:noFill/>
    </a:ln>
  </c:spPr>
  <c:txPr>
    <a:bodyPr/>
    <a:lstStyle/>
    <a:p>
      <a:pPr>
        <a:defRPr>
          <a:latin typeface="Arial Narrow" panose="020B0606020202030204" pitchFamily="34" charset="0"/>
        </a:defRPr>
      </a:pPr>
      <a:endParaRPr lang="es-C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72406926431214"/>
          <c:y val="0.14491284657385547"/>
          <c:w val="0.8692834279975522"/>
          <c:h val="0.61170948409538572"/>
        </c:manualLayout>
      </c:layout>
      <c:barChart>
        <c:barDir val="col"/>
        <c:grouping val="clustered"/>
        <c:varyColors val="0"/>
        <c:ser>
          <c:idx val="2"/>
          <c:order val="2"/>
          <c:tx>
            <c:strRef>
              <c:f>Intoxicaciones!$A$66</c:f>
              <c:strCache>
                <c:ptCount val="1"/>
                <c:pt idx="0">
                  <c:v>2020</c:v>
                </c:pt>
              </c:strCache>
            </c:strRef>
          </c:tx>
          <c:spPr>
            <a:solidFill>
              <a:srgbClr val="0070C0"/>
            </a:solidFill>
          </c:spPr>
          <c:invertIfNegative val="0"/>
          <c:val>
            <c:numRef>
              <c:f>Intoxicaciones!$B$66:$BA$66</c:f>
              <c:numCache>
                <c:formatCode>General</c:formatCode>
                <c:ptCount val="52"/>
                <c:pt idx="0">
                  <c:v>50</c:v>
                </c:pt>
                <c:pt idx="1">
                  <c:v>27</c:v>
                </c:pt>
                <c:pt idx="2">
                  <c:v>36</c:v>
                </c:pt>
                <c:pt idx="3">
                  <c:v>28</c:v>
                </c:pt>
                <c:pt idx="4">
                  <c:v>32</c:v>
                </c:pt>
                <c:pt idx="5">
                  <c:v>24</c:v>
                </c:pt>
                <c:pt idx="6">
                  <c:v>28</c:v>
                </c:pt>
                <c:pt idx="7">
                  <c:v>32</c:v>
                </c:pt>
                <c:pt idx="8">
                  <c:v>29</c:v>
                </c:pt>
                <c:pt idx="9">
                  <c:v>35</c:v>
                </c:pt>
                <c:pt idx="10">
                  <c:v>33</c:v>
                </c:pt>
                <c:pt idx="11">
                  <c:v>28</c:v>
                </c:pt>
                <c:pt idx="12">
                  <c:v>9</c:v>
                </c:pt>
                <c:pt idx="13">
                  <c:v>15</c:v>
                </c:pt>
                <c:pt idx="14">
                  <c:v>19</c:v>
                </c:pt>
                <c:pt idx="15">
                  <c:v>21</c:v>
                </c:pt>
                <c:pt idx="16">
                  <c:v>23</c:v>
                </c:pt>
                <c:pt idx="17">
                  <c:v>22</c:v>
                </c:pt>
                <c:pt idx="18">
                  <c:v>26</c:v>
                </c:pt>
                <c:pt idx="19">
                  <c:v>20</c:v>
                </c:pt>
                <c:pt idx="20">
                  <c:v>24</c:v>
                </c:pt>
                <c:pt idx="21">
                  <c:v>17</c:v>
                </c:pt>
                <c:pt idx="22">
                  <c:v>24</c:v>
                </c:pt>
                <c:pt idx="23">
                  <c:v>19</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xmlns:c16r2="http://schemas.microsoft.com/office/drawing/2015/06/chart">
            <c:ext xmlns:c16="http://schemas.microsoft.com/office/drawing/2014/chart" uri="{C3380CC4-5D6E-409C-BE32-E72D297353CC}">
              <c16:uniqueId val="{00000000-80EC-4AC4-A5B4-8900A17AF5B3}"/>
            </c:ext>
          </c:extLst>
        </c:ser>
        <c:dLbls>
          <c:showLegendKey val="0"/>
          <c:showVal val="0"/>
          <c:showCatName val="0"/>
          <c:showSerName val="0"/>
          <c:showPercent val="0"/>
          <c:showBubbleSize val="0"/>
        </c:dLbls>
        <c:gapWidth val="0"/>
        <c:overlap val="100"/>
        <c:axId val="889410464"/>
        <c:axId val="889418624"/>
      </c:barChart>
      <c:lineChart>
        <c:grouping val="standard"/>
        <c:varyColors val="0"/>
        <c:ser>
          <c:idx val="0"/>
          <c:order val="0"/>
          <c:tx>
            <c:strRef>
              <c:f>Intoxicaciones!$A$64</c:f>
              <c:strCache>
                <c:ptCount val="1"/>
                <c:pt idx="0">
                  <c:v>2018</c:v>
                </c:pt>
              </c:strCache>
            </c:strRef>
          </c:tx>
          <c:spPr>
            <a:ln w="12700">
              <a:solidFill>
                <a:srgbClr val="C00000"/>
              </a:solidFill>
            </a:ln>
          </c:spPr>
          <c:marker>
            <c:symbol val="none"/>
          </c:marker>
          <c:val>
            <c:numRef>
              <c:f>Intoxicaciones!$B$64:$BA$64</c:f>
              <c:numCache>
                <c:formatCode>General</c:formatCode>
                <c:ptCount val="52"/>
                <c:pt idx="0">
                  <c:v>51</c:v>
                </c:pt>
                <c:pt idx="1">
                  <c:v>62</c:v>
                </c:pt>
                <c:pt idx="2">
                  <c:v>49</c:v>
                </c:pt>
                <c:pt idx="3">
                  <c:v>47</c:v>
                </c:pt>
                <c:pt idx="4">
                  <c:v>68</c:v>
                </c:pt>
                <c:pt idx="5">
                  <c:v>46</c:v>
                </c:pt>
                <c:pt idx="6">
                  <c:v>47</c:v>
                </c:pt>
                <c:pt idx="7">
                  <c:v>47</c:v>
                </c:pt>
                <c:pt idx="8">
                  <c:v>55</c:v>
                </c:pt>
                <c:pt idx="9">
                  <c:v>54</c:v>
                </c:pt>
                <c:pt idx="10">
                  <c:v>56</c:v>
                </c:pt>
                <c:pt idx="11">
                  <c:v>38</c:v>
                </c:pt>
                <c:pt idx="12">
                  <c:v>50</c:v>
                </c:pt>
                <c:pt idx="13">
                  <c:v>40</c:v>
                </c:pt>
                <c:pt idx="14">
                  <c:v>44</c:v>
                </c:pt>
                <c:pt idx="15">
                  <c:v>36</c:v>
                </c:pt>
                <c:pt idx="16">
                  <c:v>43</c:v>
                </c:pt>
                <c:pt idx="17">
                  <c:v>37</c:v>
                </c:pt>
                <c:pt idx="18">
                  <c:v>48</c:v>
                </c:pt>
                <c:pt idx="19">
                  <c:v>32</c:v>
                </c:pt>
                <c:pt idx="20">
                  <c:v>34</c:v>
                </c:pt>
                <c:pt idx="21">
                  <c:v>24</c:v>
                </c:pt>
                <c:pt idx="22">
                  <c:v>24</c:v>
                </c:pt>
                <c:pt idx="23">
                  <c:v>24</c:v>
                </c:pt>
                <c:pt idx="24">
                  <c:v>24</c:v>
                </c:pt>
                <c:pt idx="25">
                  <c:v>32</c:v>
                </c:pt>
                <c:pt idx="26">
                  <c:v>26</c:v>
                </c:pt>
                <c:pt idx="27">
                  <c:v>28</c:v>
                </c:pt>
                <c:pt idx="28">
                  <c:v>20</c:v>
                </c:pt>
                <c:pt idx="29">
                  <c:v>30</c:v>
                </c:pt>
                <c:pt idx="30">
                  <c:v>21</c:v>
                </c:pt>
                <c:pt idx="31">
                  <c:v>33</c:v>
                </c:pt>
                <c:pt idx="32">
                  <c:v>30</c:v>
                </c:pt>
                <c:pt idx="33">
                  <c:v>30</c:v>
                </c:pt>
                <c:pt idx="34">
                  <c:v>22</c:v>
                </c:pt>
                <c:pt idx="35">
                  <c:v>28</c:v>
                </c:pt>
                <c:pt idx="36">
                  <c:v>29</c:v>
                </c:pt>
                <c:pt idx="37">
                  <c:v>50</c:v>
                </c:pt>
                <c:pt idx="38">
                  <c:v>29</c:v>
                </c:pt>
                <c:pt idx="39">
                  <c:v>28</c:v>
                </c:pt>
                <c:pt idx="40">
                  <c:v>25</c:v>
                </c:pt>
                <c:pt idx="41">
                  <c:v>37</c:v>
                </c:pt>
                <c:pt idx="42">
                  <c:v>21</c:v>
                </c:pt>
                <c:pt idx="43">
                  <c:v>28</c:v>
                </c:pt>
                <c:pt idx="44">
                  <c:v>25</c:v>
                </c:pt>
                <c:pt idx="45">
                  <c:v>18</c:v>
                </c:pt>
                <c:pt idx="46">
                  <c:v>13</c:v>
                </c:pt>
                <c:pt idx="47">
                  <c:v>25</c:v>
                </c:pt>
                <c:pt idx="48">
                  <c:v>31</c:v>
                </c:pt>
                <c:pt idx="49">
                  <c:v>34</c:v>
                </c:pt>
                <c:pt idx="50">
                  <c:v>20</c:v>
                </c:pt>
                <c:pt idx="51">
                  <c:v>21</c:v>
                </c:pt>
              </c:numCache>
            </c:numRef>
          </c:val>
          <c:smooth val="0"/>
          <c:extLst xmlns:c16r2="http://schemas.microsoft.com/office/drawing/2015/06/chart">
            <c:ext xmlns:c16="http://schemas.microsoft.com/office/drawing/2014/chart" uri="{C3380CC4-5D6E-409C-BE32-E72D297353CC}">
              <c16:uniqueId val="{00000001-80EC-4AC4-A5B4-8900A17AF5B3}"/>
            </c:ext>
          </c:extLst>
        </c:ser>
        <c:ser>
          <c:idx val="1"/>
          <c:order val="1"/>
          <c:tx>
            <c:strRef>
              <c:f>Intoxicaciones!$A$65</c:f>
              <c:strCache>
                <c:ptCount val="1"/>
                <c:pt idx="0">
                  <c:v>2019</c:v>
                </c:pt>
              </c:strCache>
            </c:strRef>
          </c:tx>
          <c:spPr>
            <a:ln w="12700">
              <a:solidFill>
                <a:srgbClr val="00B050"/>
              </a:solidFill>
            </a:ln>
          </c:spPr>
          <c:marker>
            <c:symbol val="none"/>
          </c:marker>
          <c:val>
            <c:numRef>
              <c:f>Intoxicaciones!$B$65:$BA$65</c:f>
              <c:numCache>
                <c:formatCode>General</c:formatCode>
                <c:ptCount val="52"/>
                <c:pt idx="0">
                  <c:v>29</c:v>
                </c:pt>
                <c:pt idx="1">
                  <c:v>20</c:v>
                </c:pt>
                <c:pt idx="2">
                  <c:v>34</c:v>
                </c:pt>
                <c:pt idx="3">
                  <c:v>20</c:v>
                </c:pt>
                <c:pt idx="4">
                  <c:v>25</c:v>
                </c:pt>
                <c:pt idx="5">
                  <c:v>31</c:v>
                </c:pt>
                <c:pt idx="6">
                  <c:v>40</c:v>
                </c:pt>
                <c:pt idx="7">
                  <c:v>25</c:v>
                </c:pt>
                <c:pt idx="8">
                  <c:v>28</c:v>
                </c:pt>
                <c:pt idx="9">
                  <c:v>44</c:v>
                </c:pt>
                <c:pt idx="10">
                  <c:v>34</c:v>
                </c:pt>
                <c:pt idx="11">
                  <c:v>38</c:v>
                </c:pt>
                <c:pt idx="12">
                  <c:v>32</c:v>
                </c:pt>
                <c:pt idx="13">
                  <c:v>31</c:v>
                </c:pt>
                <c:pt idx="14">
                  <c:v>32</c:v>
                </c:pt>
                <c:pt idx="15">
                  <c:v>31</c:v>
                </c:pt>
                <c:pt idx="16">
                  <c:v>28</c:v>
                </c:pt>
                <c:pt idx="17">
                  <c:v>33</c:v>
                </c:pt>
                <c:pt idx="18">
                  <c:v>38</c:v>
                </c:pt>
                <c:pt idx="19">
                  <c:v>30</c:v>
                </c:pt>
                <c:pt idx="20">
                  <c:v>27</c:v>
                </c:pt>
                <c:pt idx="21">
                  <c:v>31</c:v>
                </c:pt>
                <c:pt idx="22">
                  <c:v>20</c:v>
                </c:pt>
                <c:pt idx="23">
                  <c:v>31</c:v>
                </c:pt>
                <c:pt idx="24">
                  <c:v>41</c:v>
                </c:pt>
                <c:pt idx="25">
                  <c:v>22</c:v>
                </c:pt>
                <c:pt idx="26">
                  <c:v>32</c:v>
                </c:pt>
                <c:pt idx="27">
                  <c:v>33</c:v>
                </c:pt>
                <c:pt idx="28">
                  <c:v>34</c:v>
                </c:pt>
                <c:pt idx="29">
                  <c:v>36</c:v>
                </c:pt>
                <c:pt idx="30">
                  <c:v>33</c:v>
                </c:pt>
                <c:pt idx="31">
                  <c:v>36</c:v>
                </c:pt>
                <c:pt idx="32">
                  <c:v>43</c:v>
                </c:pt>
                <c:pt idx="33">
                  <c:v>26</c:v>
                </c:pt>
                <c:pt idx="34">
                  <c:v>26</c:v>
                </c:pt>
                <c:pt idx="35">
                  <c:v>37</c:v>
                </c:pt>
                <c:pt idx="36">
                  <c:v>37</c:v>
                </c:pt>
                <c:pt idx="37">
                  <c:v>25</c:v>
                </c:pt>
                <c:pt idx="38">
                  <c:v>39</c:v>
                </c:pt>
                <c:pt idx="39">
                  <c:v>34</c:v>
                </c:pt>
                <c:pt idx="40">
                  <c:v>24</c:v>
                </c:pt>
                <c:pt idx="41">
                  <c:v>22</c:v>
                </c:pt>
                <c:pt idx="42">
                  <c:v>22</c:v>
                </c:pt>
                <c:pt idx="43">
                  <c:v>29</c:v>
                </c:pt>
                <c:pt idx="44">
                  <c:v>41</c:v>
                </c:pt>
                <c:pt idx="45">
                  <c:v>29</c:v>
                </c:pt>
                <c:pt idx="46">
                  <c:v>25</c:v>
                </c:pt>
                <c:pt idx="47">
                  <c:v>33</c:v>
                </c:pt>
                <c:pt idx="48">
                  <c:v>38</c:v>
                </c:pt>
                <c:pt idx="49">
                  <c:v>38</c:v>
                </c:pt>
                <c:pt idx="50">
                  <c:v>20</c:v>
                </c:pt>
                <c:pt idx="51">
                  <c:v>14</c:v>
                </c:pt>
              </c:numCache>
            </c:numRef>
          </c:val>
          <c:smooth val="0"/>
          <c:extLst xmlns:c16r2="http://schemas.microsoft.com/office/drawing/2015/06/chart">
            <c:ext xmlns:c16="http://schemas.microsoft.com/office/drawing/2014/chart" uri="{C3380CC4-5D6E-409C-BE32-E72D297353CC}">
              <c16:uniqueId val="{00000002-80EC-4AC4-A5B4-8900A17AF5B3}"/>
            </c:ext>
          </c:extLst>
        </c:ser>
        <c:ser>
          <c:idx val="3"/>
          <c:order val="3"/>
          <c:tx>
            <c:strRef>
              <c:f>Intoxicaciones!$A$63</c:f>
              <c:strCache>
                <c:ptCount val="1"/>
                <c:pt idx="0">
                  <c:v>2017</c:v>
                </c:pt>
              </c:strCache>
            </c:strRef>
          </c:tx>
          <c:spPr>
            <a:ln w="12700"/>
          </c:spPr>
          <c:marker>
            <c:symbol val="none"/>
          </c:marker>
          <c:val>
            <c:numRef>
              <c:f>Intoxicaciones!$B$63:$BA$63</c:f>
              <c:numCache>
                <c:formatCode>General</c:formatCode>
                <c:ptCount val="52"/>
                <c:pt idx="0">
                  <c:v>59</c:v>
                </c:pt>
                <c:pt idx="1">
                  <c:v>50</c:v>
                </c:pt>
                <c:pt idx="2">
                  <c:v>35</c:v>
                </c:pt>
                <c:pt idx="3">
                  <c:v>46</c:v>
                </c:pt>
                <c:pt idx="4">
                  <c:v>60</c:v>
                </c:pt>
                <c:pt idx="5">
                  <c:v>61</c:v>
                </c:pt>
                <c:pt idx="6">
                  <c:v>45</c:v>
                </c:pt>
                <c:pt idx="7">
                  <c:v>55</c:v>
                </c:pt>
                <c:pt idx="8">
                  <c:v>51</c:v>
                </c:pt>
                <c:pt idx="9">
                  <c:v>79</c:v>
                </c:pt>
                <c:pt idx="10">
                  <c:v>55</c:v>
                </c:pt>
                <c:pt idx="11">
                  <c:v>48</c:v>
                </c:pt>
                <c:pt idx="12">
                  <c:v>55</c:v>
                </c:pt>
                <c:pt idx="13">
                  <c:v>89</c:v>
                </c:pt>
                <c:pt idx="14">
                  <c:v>39</c:v>
                </c:pt>
                <c:pt idx="15">
                  <c:v>59</c:v>
                </c:pt>
                <c:pt idx="16">
                  <c:v>63</c:v>
                </c:pt>
                <c:pt idx="17">
                  <c:v>69</c:v>
                </c:pt>
                <c:pt idx="18">
                  <c:v>40</c:v>
                </c:pt>
                <c:pt idx="19">
                  <c:v>39</c:v>
                </c:pt>
                <c:pt idx="20">
                  <c:v>45</c:v>
                </c:pt>
                <c:pt idx="21">
                  <c:v>59</c:v>
                </c:pt>
                <c:pt idx="22">
                  <c:v>58</c:v>
                </c:pt>
                <c:pt idx="23">
                  <c:v>43</c:v>
                </c:pt>
                <c:pt idx="24">
                  <c:v>67</c:v>
                </c:pt>
                <c:pt idx="25">
                  <c:v>52</c:v>
                </c:pt>
                <c:pt idx="26">
                  <c:v>52</c:v>
                </c:pt>
                <c:pt idx="27">
                  <c:v>82</c:v>
                </c:pt>
                <c:pt idx="28">
                  <c:v>53</c:v>
                </c:pt>
                <c:pt idx="29">
                  <c:v>66</c:v>
                </c:pt>
                <c:pt idx="30">
                  <c:v>68</c:v>
                </c:pt>
                <c:pt idx="31">
                  <c:v>61</c:v>
                </c:pt>
                <c:pt idx="32">
                  <c:v>53</c:v>
                </c:pt>
                <c:pt idx="33">
                  <c:v>62</c:v>
                </c:pt>
                <c:pt idx="34">
                  <c:v>48</c:v>
                </c:pt>
                <c:pt idx="35">
                  <c:v>59</c:v>
                </c:pt>
                <c:pt idx="36">
                  <c:v>48</c:v>
                </c:pt>
                <c:pt idx="37">
                  <c:v>66</c:v>
                </c:pt>
                <c:pt idx="38">
                  <c:v>61</c:v>
                </c:pt>
                <c:pt idx="39">
                  <c:v>57</c:v>
                </c:pt>
                <c:pt idx="40">
                  <c:v>53</c:v>
                </c:pt>
                <c:pt idx="41">
                  <c:v>57</c:v>
                </c:pt>
                <c:pt idx="42">
                  <c:v>45</c:v>
                </c:pt>
                <c:pt idx="43">
                  <c:v>62</c:v>
                </c:pt>
                <c:pt idx="44">
                  <c:v>52</c:v>
                </c:pt>
                <c:pt idx="45">
                  <c:v>62</c:v>
                </c:pt>
                <c:pt idx="46">
                  <c:v>54</c:v>
                </c:pt>
                <c:pt idx="47">
                  <c:v>62</c:v>
                </c:pt>
                <c:pt idx="48">
                  <c:v>59</c:v>
                </c:pt>
                <c:pt idx="49">
                  <c:v>64</c:v>
                </c:pt>
                <c:pt idx="50">
                  <c:v>49</c:v>
                </c:pt>
                <c:pt idx="51">
                  <c:v>55</c:v>
                </c:pt>
              </c:numCache>
            </c:numRef>
          </c:val>
          <c:smooth val="0"/>
          <c:extLst xmlns:c16r2="http://schemas.microsoft.com/office/drawing/2015/06/chart">
            <c:ext xmlns:c16="http://schemas.microsoft.com/office/drawing/2014/chart" uri="{C3380CC4-5D6E-409C-BE32-E72D297353CC}">
              <c16:uniqueId val="{00000003-80EC-4AC4-A5B4-8900A17AF5B3}"/>
            </c:ext>
          </c:extLst>
        </c:ser>
        <c:ser>
          <c:idx val="4"/>
          <c:order val="4"/>
          <c:tx>
            <c:strRef>
              <c:f>Intoxicaciones!$A$62</c:f>
              <c:strCache>
                <c:ptCount val="1"/>
                <c:pt idx="0">
                  <c:v>2016</c:v>
                </c:pt>
              </c:strCache>
            </c:strRef>
          </c:tx>
          <c:spPr>
            <a:ln w="12700"/>
          </c:spPr>
          <c:marker>
            <c:symbol val="none"/>
          </c:marker>
          <c:val>
            <c:numRef>
              <c:f>Intoxicaciones!$B$62:$BA$62</c:f>
              <c:numCache>
                <c:formatCode>General</c:formatCode>
                <c:ptCount val="52"/>
                <c:pt idx="0">
                  <c:v>24</c:v>
                </c:pt>
                <c:pt idx="1">
                  <c:v>39</c:v>
                </c:pt>
                <c:pt idx="2">
                  <c:v>39</c:v>
                </c:pt>
                <c:pt idx="3">
                  <c:v>38</c:v>
                </c:pt>
                <c:pt idx="4">
                  <c:v>30</c:v>
                </c:pt>
                <c:pt idx="5">
                  <c:v>47</c:v>
                </c:pt>
                <c:pt idx="6">
                  <c:v>43</c:v>
                </c:pt>
                <c:pt idx="7">
                  <c:v>41</c:v>
                </c:pt>
                <c:pt idx="8">
                  <c:v>36</c:v>
                </c:pt>
                <c:pt idx="9">
                  <c:v>58</c:v>
                </c:pt>
                <c:pt idx="10">
                  <c:v>55</c:v>
                </c:pt>
                <c:pt idx="11">
                  <c:v>58</c:v>
                </c:pt>
                <c:pt idx="12">
                  <c:v>39</c:v>
                </c:pt>
                <c:pt idx="13">
                  <c:v>54</c:v>
                </c:pt>
                <c:pt idx="14">
                  <c:v>51</c:v>
                </c:pt>
                <c:pt idx="15">
                  <c:v>66</c:v>
                </c:pt>
                <c:pt idx="16">
                  <c:v>52</c:v>
                </c:pt>
                <c:pt idx="17">
                  <c:v>52</c:v>
                </c:pt>
                <c:pt idx="18">
                  <c:v>61</c:v>
                </c:pt>
                <c:pt idx="19">
                  <c:v>54</c:v>
                </c:pt>
                <c:pt idx="20">
                  <c:v>39</c:v>
                </c:pt>
                <c:pt idx="21">
                  <c:v>36</c:v>
                </c:pt>
                <c:pt idx="22">
                  <c:v>46</c:v>
                </c:pt>
                <c:pt idx="23">
                  <c:v>52</c:v>
                </c:pt>
                <c:pt idx="24">
                  <c:v>44</c:v>
                </c:pt>
                <c:pt idx="25">
                  <c:v>40</c:v>
                </c:pt>
                <c:pt idx="26">
                  <c:v>39</c:v>
                </c:pt>
                <c:pt idx="27">
                  <c:v>50</c:v>
                </c:pt>
                <c:pt idx="28">
                  <c:v>49</c:v>
                </c:pt>
                <c:pt idx="29">
                  <c:v>64</c:v>
                </c:pt>
                <c:pt idx="30">
                  <c:v>59</c:v>
                </c:pt>
                <c:pt idx="31">
                  <c:v>44</c:v>
                </c:pt>
                <c:pt idx="32">
                  <c:v>60</c:v>
                </c:pt>
                <c:pt idx="33">
                  <c:v>45</c:v>
                </c:pt>
                <c:pt idx="34">
                  <c:v>44</c:v>
                </c:pt>
                <c:pt idx="35">
                  <c:v>46</c:v>
                </c:pt>
                <c:pt idx="36">
                  <c:v>58</c:v>
                </c:pt>
                <c:pt idx="37">
                  <c:v>75</c:v>
                </c:pt>
                <c:pt idx="38">
                  <c:v>58</c:v>
                </c:pt>
                <c:pt idx="39">
                  <c:v>53</c:v>
                </c:pt>
                <c:pt idx="40">
                  <c:v>57</c:v>
                </c:pt>
                <c:pt idx="41">
                  <c:v>52</c:v>
                </c:pt>
                <c:pt idx="42">
                  <c:v>58</c:v>
                </c:pt>
                <c:pt idx="43">
                  <c:v>68</c:v>
                </c:pt>
                <c:pt idx="44">
                  <c:v>50</c:v>
                </c:pt>
                <c:pt idx="45">
                  <c:v>49</c:v>
                </c:pt>
                <c:pt idx="46">
                  <c:v>65</c:v>
                </c:pt>
                <c:pt idx="47">
                  <c:v>84</c:v>
                </c:pt>
                <c:pt idx="48">
                  <c:v>63</c:v>
                </c:pt>
                <c:pt idx="49">
                  <c:v>70</c:v>
                </c:pt>
                <c:pt idx="50">
                  <c:v>49</c:v>
                </c:pt>
                <c:pt idx="51">
                  <c:v>37</c:v>
                </c:pt>
              </c:numCache>
            </c:numRef>
          </c:val>
          <c:smooth val="0"/>
          <c:extLst xmlns:c16r2="http://schemas.microsoft.com/office/drawing/2015/06/chart">
            <c:ext xmlns:c16="http://schemas.microsoft.com/office/drawing/2014/chart" uri="{C3380CC4-5D6E-409C-BE32-E72D297353CC}">
              <c16:uniqueId val="{00000004-80EC-4AC4-A5B4-8900A17AF5B3}"/>
            </c:ext>
          </c:extLst>
        </c:ser>
        <c:dLbls>
          <c:showLegendKey val="0"/>
          <c:showVal val="0"/>
          <c:showCatName val="0"/>
          <c:showSerName val="0"/>
          <c:showPercent val="0"/>
          <c:showBubbleSize val="0"/>
        </c:dLbls>
        <c:marker val="1"/>
        <c:smooth val="0"/>
        <c:axId val="889410464"/>
        <c:axId val="889418624"/>
      </c:lineChart>
      <c:catAx>
        <c:axId val="889410464"/>
        <c:scaling>
          <c:orientation val="minMax"/>
        </c:scaling>
        <c:delete val="0"/>
        <c:axPos val="b"/>
        <c:title>
          <c:tx>
            <c:rich>
              <a:bodyPr/>
              <a:lstStyle/>
              <a:p>
                <a:pPr>
                  <a:defRPr sz="800" baseline="0"/>
                </a:pPr>
                <a:r>
                  <a:rPr lang="en-US" sz="800" baseline="0"/>
                  <a:t>Semana Epidemiológica</a:t>
                </a:r>
              </a:p>
            </c:rich>
          </c:tx>
          <c:layout/>
          <c:overlay val="0"/>
        </c:title>
        <c:majorTickMark val="out"/>
        <c:minorTickMark val="none"/>
        <c:tickLblPos val="nextTo"/>
        <c:txPr>
          <a:bodyPr/>
          <a:lstStyle/>
          <a:p>
            <a:pPr>
              <a:defRPr sz="700" baseline="0"/>
            </a:pPr>
            <a:endParaRPr lang="es-CO"/>
          </a:p>
        </c:txPr>
        <c:crossAx val="889418624"/>
        <c:crosses val="autoZero"/>
        <c:auto val="1"/>
        <c:lblAlgn val="ctr"/>
        <c:lblOffset val="100"/>
        <c:noMultiLvlLbl val="0"/>
      </c:catAx>
      <c:valAx>
        <c:axId val="889418624"/>
        <c:scaling>
          <c:orientation val="minMax"/>
        </c:scaling>
        <c:delete val="0"/>
        <c:axPos val="l"/>
        <c:majorGridlines>
          <c:spPr>
            <a:ln>
              <a:noFill/>
            </a:ln>
          </c:spPr>
        </c:majorGridlines>
        <c:title>
          <c:tx>
            <c:rich>
              <a:bodyPr rot="-5400000" vert="horz"/>
              <a:lstStyle/>
              <a:p>
                <a:pPr>
                  <a:defRPr sz="800" b="0" i="0" baseline="0"/>
                </a:pPr>
                <a:r>
                  <a:rPr lang="en-US" sz="800" b="0" i="0" baseline="0"/>
                  <a:t>Casos</a:t>
                </a:r>
              </a:p>
            </c:rich>
          </c:tx>
          <c:layout/>
          <c:overlay val="0"/>
        </c:title>
        <c:numFmt formatCode="General" sourceLinked="1"/>
        <c:majorTickMark val="out"/>
        <c:minorTickMark val="none"/>
        <c:tickLblPos val="nextTo"/>
        <c:txPr>
          <a:bodyPr/>
          <a:lstStyle/>
          <a:p>
            <a:pPr>
              <a:defRPr sz="700" b="0" i="0" baseline="0"/>
            </a:pPr>
            <a:endParaRPr lang="es-CO"/>
          </a:p>
        </c:txPr>
        <c:crossAx val="889410464"/>
        <c:crosses val="autoZero"/>
        <c:crossBetween val="between"/>
      </c:valAx>
    </c:plotArea>
    <c:legend>
      <c:legendPos val="t"/>
      <c:layout/>
      <c:overlay val="0"/>
      <c:txPr>
        <a:bodyPr/>
        <a:lstStyle/>
        <a:p>
          <a:pPr>
            <a:defRPr sz="800" baseline="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Hoja1!$N$2:$N$9</c:f>
              <c:strCache>
                <c:ptCount val="8"/>
                <c:pt idx="0">
                  <c:v>Medicamento</c:v>
                </c:pt>
                <c:pt idx="1">
                  <c:v>Plaguicida</c:v>
                </c:pt>
                <c:pt idx="2">
                  <c:v>Metanol</c:v>
                </c:pt>
                <c:pt idx="3">
                  <c:v>Metales</c:v>
                </c:pt>
                <c:pt idx="4">
                  <c:v>Solventes</c:v>
                </c:pt>
                <c:pt idx="5">
                  <c:v>Otra Sustancia</c:v>
                </c:pt>
                <c:pt idx="6">
                  <c:v>Gases</c:v>
                </c:pt>
                <c:pt idx="7">
                  <c:v>Psicoactivas</c:v>
                </c:pt>
              </c:strCache>
            </c:strRef>
          </c:cat>
          <c:val>
            <c:numRef>
              <c:f>Hoja1!$P$2:$P$9</c:f>
              <c:numCache>
                <c:formatCode>0.00</c:formatCode>
                <c:ptCount val="8"/>
                <c:pt idx="0">
                  <c:v>25.442834138486315</c:v>
                </c:pt>
                <c:pt idx="1">
                  <c:v>5.9581320450885666</c:v>
                </c:pt>
                <c:pt idx="2">
                  <c:v>0.80515297906602246</c:v>
                </c:pt>
                <c:pt idx="3">
                  <c:v>0.322061191626409</c:v>
                </c:pt>
                <c:pt idx="4">
                  <c:v>2.4154589371980677</c:v>
                </c:pt>
                <c:pt idx="5">
                  <c:v>14.170692431561996</c:v>
                </c:pt>
                <c:pt idx="6">
                  <c:v>1.288244766505636</c:v>
                </c:pt>
                <c:pt idx="7">
                  <c:v>49.597423510466989</c:v>
                </c:pt>
              </c:numCache>
            </c:numRef>
          </c:val>
          <c:extLst xmlns:c16r2="http://schemas.microsoft.com/office/drawing/2015/06/chart">
            <c:ext xmlns:c16="http://schemas.microsoft.com/office/drawing/2014/chart" uri="{C3380CC4-5D6E-409C-BE32-E72D297353CC}">
              <c16:uniqueId val="{00000000-5FDF-4755-8AE0-AD998C458E93}"/>
            </c:ext>
          </c:extLst>
        </c:ser>
        <c:dLbls>
          <c:showLegendKey val="0"/>
          <c:showVal val="0"/>
          <c:showCatName val="0"/>
          <c:showSerName val="0"/>
          <c:showPercent val="0"/>
          <c:showBubbleSize val="0"/>
        </c:dLbls>
        <c:gapWidth val="182"/>
        <c:axId val="889416992"/>
        <c:axId val="889408288"/>
      </c:barChart>
      <c:catAx>
        <c:axId val="889416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08288"/>
        <c:crosses val="autoZero"/>
        <c:auto val="1"/>
        <c:lblAlgn val="ctr"/>
        <c:lblOffset val="100"/>
        <c:noMultiLvlLbl val="0"/>
      </c:catAx>
      <c:valAx>
        <c:axId val="889408288"/>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16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Número</a:t>
            </a:r>
            <a:r>
              <a:rPr lang="es-CO" baseline="0"/>
              <a:t> de Casos de ETA por Grupo Etario Acumulado Semana 24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Consolidado!$F$1:$K$1</c:f>
              <c:strCache>
                <c:ptCount val="6"/>
                <c:pt idx="0">
                  <c:v>1-4 años</c:v>
                </c:pt>
                <c:pt idx="1">
                  <c:v>5-9 años</c:v>
                </c:pt>
                <c:pt idx="2">
                  <c:v>10-19 años</c:v>
                </c:pt>
                <c:pt idx="3">
                  <c:v>20-49-años</c:v>
                </c:pt>
                <c:pt idx="4">
                  <c:v>50-74 años</c:v>
                </c:pt>
                <c:pt idx="5">
                  <c:v>&gt;75 años</c:v>
                </c:pt>
              </c:strCache>
            </c:strRef>
          </c:cat>
          <c:val>
            <c:numRef>
              <c:f>Consolidado!$F$4:$K$4</c:f>
              <c:numCache>
                <c:formatCode>General</c:formatCode>
                <c:ptCount val="6"/>
                <c:pt idx="0">
                  <c:v>7</c:v>
                </c:pt>
                <c:pt idx="1">
                  <c:v>7</c:v>
                </c:pt>
                <c:pt idx="2">
                  <c:v>24</c:v>
                </c:pt>
                <c:pt idx="3">
                  <c:v>181</c:v>
                </c:pt>
                <c:pt idx="4">
                  <c:v>30</c:v>
                </c:pt>
                <c:pt idx="5">
                  <c:v>6</c:v>
                </c:pt>
              </c:numCache>
            </c:numRef>
          </c:val>
          <c:extLst xmlns:c16r2="http://schemas.microsoft.com/office/drawing/2015/06/chart">
            <c:ext xmlns:c16="http://schemas.microsoft.com/office/drawing/2014/chart" uri="{C3380CC4-5D6E-409C-BE32-E72D297353CC}">
              <c16:uniqueId val="{00000000-F2B6-4008-BFE5-038B6561131E}"/>
            </c:ext>
          </c:extLst>
        </c:ser>
        <c:dLbls>
          <c:dLblPos val="outEnd"/>
          <c:showLegendKey val="0"/>
          <c:showVal val="1"/>
          <c:showCatName val="0"/>
          <c:showSerName val="0"/>
          <c:showPercent val="0"/>
          <c:showBubbleSize val="0"/>
        </c:dLbls>
        <c:gapWidth val="219"/>
        <c:overlap val="-27"/>
        <c:axId val="889422432"/>
        <c:axId val="889412096"/>
      </c:barChart>
      <c:catAx>
        <c:axId val="88942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12096"/>
        <c:crosses val="autoZero"/>
        <c:auto val="1"/>
        <c:lblAlgn val="ctr"/>
        <c:lblOffset val="100"/>
        <c:noMultiLvlLbl val="0"/>
      </c:catAx>
      <c:valAx>
        <c:axId val="889412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224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Alimento</a:t>
            </a:r>
            <a:r>
              <a:rPr lang="es-CO" baseline="0"/>
              <a:t> Implicado en los Casos de ETA Acumulado a la Semana 24 de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Consolidado!$A$17:$A$28</c:f>
              <c:strCache>
                <c:ptCount val="7"/>
                <c:pt idx="0">
                  <c:v>mixto</c:v>
                </c:pt>
                <c:pt idx="1">
                  <c:v>rapidas</c:v>
                </c:pt>
                <c:pt idx="2">
                  <c:v>pollo</c:v>
                </c:pt>
                <c:pt idx="3">
                  <c:v>pescado</c:v>
                </c:pt>
                <c:pt idx="4">
                  <c:v>carnes</c:v>
                </c:pt>
                <c:pt idx="5">
                  <c:v>d lacteos</c:v>
                </c:pt>
                <c:pt idx="6">
                  <c:v>huevo</c:v>
                </c:pt>
              </c:strCache>
            </c:strRef>
          </c:cat>
          <c:val>
            <c:numRef>
              <c:f>Consolidado!$D$17:$D$28</c:f>
              <c:numCache>
                <c:formatCode>General</c:formatCode>
                <c:ptCount val="7"/>
                <c:pt idx="0">
                  <c:v>170</c:v>
                </c:pt>
                <c:pt idx="1">
                  <c:v>22</c:v>
                </c:pt>
                <c:pt idx="2">
                  <c:v>18</c:v>
                </c:pt>
                <c:pt idx="3">
                  <c:v>17</c:v>
                </c:pt>
                <c:pt idx="4">
                  <c:v>5</c:v>
                </c:pt>
                <c:pt idx="5">
                  <c:v>10</c:v>
                </c:pt>
                <c:pt idx="6">
                  <c:v>1</c:v>
                </c:pt>
              </c:numCache>
            </c:numRef>
          </c:val>
          <c:extLst xmlns:c16r2="http://schemas.microsoft.com/office/drawing/2015/06/chart">
            <c:ext xmlns:c16="http://schemas.microsoft.com/office/drawing/2014/chart" uri="{C3380CC4-5D6E-409C-BE32-E72D297353CC}">
              <c16:uniqueId val="{00000000-65E0-41F0-9408-40EFE1028D0B}"/>
            </c:ext>
          </c:extLst>
        </c:ser>
        <c:dLbls>
          <c:dLblPos val="outEnd"/>
          <c:showLegendKey val="0"/>
          <c:showVal val="1"/>
          <c:showCatName val="0"/>
          <c:showSerName val="0"/>
          <c:showPercent val="0"/>
          <c:showBubbleSize val="0"/>
        </c:dLbls>
        <c:gapWidth val="182"/>
        <c:axId val="889419168"/>
        <c:axId val="889413184"/>
      </c:barChart>
      <c:catAx>
        <c:axId val="889419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13184"/>
        <c:crosses val="autoZero"/>
        <c:auto val="1"/>
        <c:lblAlgn val="ctr"/>
        <c:lblOffset val="100"/>
        <c:noMultiLvlLbl val="0"/>
      </c:catAx>
      <c:valAx>
        <c:axId val="889413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191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23412684315873"/>
          <c:y val="7.2913458979002796E-2"/>
          <c:w val="0.85572800417136052"/>
          <c:h val="0.56567378403628454"/>
        </c:manualLayout>
      </c:layout>
      <c:areaChart>
        <c:grouping val="standard"/>
        <c:varyColors val="0"/>
        <c:ser>
          <c:idx val="3"/>
          <c:order val="1"/>
          <c:tx>
            <c:strRef>
              <c:f>IRA!$A$70</c:f>
              <c:strCache>
                <c:ptCount val="1"/>
                <c:pt idx="0">
                  <c:v>Percentil 75</c:v>
                </c:pt>
              </c:strCache>
            </c:strRef>
          </c:tx>
          <c:spPr>
            <a:solidFill>
              <a:srgbClr val="FF0000"/>
            </a:solidFill>
            <a:ln w="12700">
              <a:solidFill>
                <a:srgbClr val="FF0000"/>
              </a:solidFill>
              <a:prstDash val="solid"/>
            </a:ln>
          </c:spPr>
          <c:val>
            <c:numRef>
              <c:f>IRA!$B$70:$BA$70</c:f>
              <c:numCache>
                <c:formatCode>0.0</c:formatCode>
                <c:ptCount val="52"/>
                <c:pt idx="0">
                  <c:v>12311.75</c:v>
                </c:pt>
                <c:pt idx="1">
                  <c:v>11807.75</c:v>
                </c:pt>
                <c:pt idx="2">
                  <c:v>10014.5</c:v>
                </c:pt>
                <c:pt idx="3">
                  <c:v>10716.25</c:v>
                </c:pt>
                <c:pt idx="4">
                  <c:v>11038.5</c:v>
                </c:pt>
                <c:pt idx="5">
                  <c:v>13232.75</c:v>
                </c:pt>
                <c:pt idx="6">
                  <c:v>11651</c:v>
                </c:pt>
                <c:pt idx="7">
                  <c:v>14124</c:v>
                </c:pt>
                <c:pt idx="8">
                  <c:v>13113.5</c:v>
                </c:pt>
                <c:pt idx="9">
                  <c:v>12696.25</c:v>
                </c:pt>
                <c:pt idx="10">
                  <c:v>12593</c:v>
                </c:pt>
                <c:pt idx="11">
                  <c:v>11443</c:v>
                </c:pt>
                <c:pt idx="12">
                  <c:v>13317.5</c:v>
                </c:pt>
                <c:pt idx="13">
                  <c:v>13000.5</c:v>
                </c:pt>
                <c:pt idx="14">
                  <c:v>11845.75</c:v>
                </c:pt>
                <c:pt idx="15">
                  <c:v>11684.5</c:v>
                </c:pt>
                <c:pt idx="16">
                  <c:v>11441.25</c:v>
                </c:pt>
                <c:pt idx="17">
                  <c:v>12032.25</c:v>
                </c:pt>
                <c:pt idx="18">
                  <c:v>13525.25</c:v>
                </c:pt>
                <c:pt idx="19">
                  <c:v>15271</c:v>
                </c:pt>
                <c:pt idx="20">
                  <c:v>13754.75</c:v>
                </c:pt>
                <c:pt idx="21">
                  <c:v>11705</c:v>
                </c:pt>
                <c:pt idx="22">
                  <c:v>13947.25</c:v>
                </c:pt>
                <c:pt idx="23">
                  <c:v>14984.75</c:v>
                </c:pt>
                <c:pt idx="24">
                  <c:v>12511</c:v>
                </c:pt>
                <c:pt idx="25">
                  <c:v>10835.75</c:v>
                </c:pt>
                <c:pt idx="26">
                  <c:v>12719.25</c:v>
                </c:pt>
                <c:pt idx="27">
                  <c:v>11804.75</c:v>
                </c:pt>
                <c:pt idx="28">
                  <c:v>11544.5</c:v>
                </c:pt>
                <c:pt idx="29">
                  <c:v>13120.25</c:v>
                </c:pt>
                <c:pt idx="30">
                  <c:v>13741.25</c:v>
                </c:pt>
                <c:pt idx="31">
                  <c:v>11849.25</c:v>
                </c:pt>
                <c:pt idx="32">
                  <c:v>13326.5</c:v>
                </c:pt>
                <c:pt idx="33">
                  <c:v>14662.75</c:v>
                </c:pt>
                <c:pt idx="34">
                  <c:v>13236.75</c:v>
                </c:pt>
                <c:pt idx="35">
                  <c:v>13933</c:v>
                </c:pt>
                <c:pt idx="36">
                  <c:v>13328</c:v>
                </c:pt>
                <c:pt idx="37">
                  <c:v>14975.5</c:v>
                </c:pt>
                <c:pt idx="38">
                  <c:v>14911.5</c:v>
                </c:pt>
                <c:pt idx="39">
                  <c:v>13346.5</c:v>
                </c:pt>
                <c:pt idx="40">
                  <c:v>12111</c:v>
                </c:pt>
                <c:pt idx="41">
                  <c:v>15718.25</c:v>
                </c:pt>
                <c:pt idx="42">
                  <c:v>12936.5</c:v>
                </c:pt>
                <c:pt idx="43">
                  <c:v>10638.75</c:v>
                </c:pt>
                <c:pt idx="44">
                  <c:v>12261.5</c:v>
                </c:pt>
                <c:pt idx="45">
                  <c:v>14346.25</c:v>
                </c:pt>
                <c:pt idx="46">
                  <c:v>15132.75</c:v>
                </c:pt>
                <c:pt idx="47">
                  <c:v>14037.75</c:v>
                </c:pt>
                <c:pt idx="48">
                  <c:v>15665.75</c:v>
                </c:pt>
                <c:pt idx="49">
                  <c:v>14540.5</c:v>
                </c:pt>
                <c:pt idx="50">
                  <c:v>12542.75</c:v>
                </c:pt>
                <c:pt idx="51">
                  <c:v>11201.5</c:v>
                </c:pt>
              </c:numCache>
            </c:numRef>
          </c:val>
          <c:extLst xmlns:c16r2="http://schemas.microsoft.com/office/drawing/2015/06/chart">
            <c:ext xmlns:c16="http://schemas.microsoft.com/office/drawing/2014/chart" uri="{C3380CC4-5D6E-409C-BE32-E72D297353CC}">
              <c16:uniqueId val="{00000002-5A99-4791-8253-E45CCB0CC22F}"/>
            </c:ext>
          </c:extLst>
        </c:ser>
        <c:ser>
          <c:idx val="1"/>
          <c:order val="2"/>
          <c:tx>
            <c:strRef>
              <c:f>IRA!$A$68</c:f>
              <c:strCache>
                <c:ptCount val="1"/>
                <c:pt idx="0">
                  <c:v>Mediana</c:v>
                </c:pt>
              </c:strCache>
            </c:strRef>
          </c:tx>
          <c:spPr>
            <a:solidFill>
              <a:srgbClr val="FFFF00"/>
            </a:solidFill>
            <a:ln w="12700" cap="rnd">
              <a:solidFill>
                <a:srgbClr val="FFFF00"/>
              </a:solidFill>
              <a:round/>
            </a:ln>
            <a:effectLst/>
          </c:spPr>
          <c:val>
            <c:numRef>
              <c:f>IRA!$B$68:$BA$68</c:f>
              <c:numCache>
                <c:formatCode>0.0</c:formatCode>
                <c:ptCount val="52"/>
                <c:pt idx="0">
                  <c:v>9731.5</c:v>
                </c:pt>
                <c:pt idx="1">
                  <c:v>11470.5</c:v>
                </c:pt>
                <c:pt idx="2">
                  <c:v>9818</c:v>
                </c:pt>
                <c:pt idx="3">
                  <c:v>9413</c:v>
                </c:pt>
                <c:pt idx="4">
                  <c:v>10195.5</c:v>
                </c:pt>
                <c:pt idx="5">
                  <c:v>11295</c:v>
                </c:pt>
                <c:pt idx="6">
                  <c:v>11288.5</c:v>
                </c:pt>
                <c:pt idx="7">
                  <c:v>12905.5</c:v>
                </c:pt>
                <c:pt idx="8">
                  <c:v>12364.5</c:v>
                </c:pt>
                <c:pt idx="9">
                  <c:v>12139.5</c:v>
                </c:pt>
                <c:pt idx="10">
                  <c:v>11117</c:v>
                </c:pt>
                <c:pt idx="11">
                  <c:v>10971</c:v>
                </c:pt>
                <c:pt idx="12">
                  <c:v>11279</c:v>
                </c:pt>
                <c:pt idx="13">
                  <c:v>11154</c:v>
                </c:pt>
                <c:pt idx="14">
                  <c:v>10599.5</c:v>
                </c:pt>
                <c:pt idx="15">
                  <c:v>11034</c:v>
                </c:pt>
                <c:pt idx="16">
                  <c:v>10627</c:v>
                </c:pt>
                <c:pt idx="17">
                  <c:v>11061</c:v>
                </c:pt>
                <c:pt idx="18">
                  <c:v>11523.5</c:v>
                </c:pt>
                <c:pt idx="19">
                  <c:v>14039</c:v>
                </c:pt>
                <c:pt idx="20">
                  <c:v>12050.5</c:v>
                </c:pt>
                <c:pt idx="21">
                  <c:v>11361</c:v>
                </c:pt>
                <c:pt idx="22">
                  <c:v>13307</c:v>
                </c:pt>
                <c:pt idx="23">
                  <c:v>12997.5</c:v>
                </c:pt>
                <c:pt idx="24">
                  <c:v>10884.5</c:v>
                </c:pt>
                <c:pt idx="25">
                  <c:v>10373</c:v>
                </c:pt>
                <c:pt idx="26">
                  <c:v>11556</c:v>
                </c:pt>
                <c:pt idx="27">
                  <c:v>11484</c:v>
                </c:pt>
                <c:pt idx="28">
                  <c:v>10864</c:v>
                </c:pt>
                <c:pt idx="29">
                  <c:v>12687.5</c:v>
                </c:pt>
                <c:pt idx="30">
                  <c:v>12534</c:v>
                </c:pt>
                <c:pt idx="31">
                  <c:v>11205</c:v>
                </c:pt>
                <c:pt idx="32">
                  <c:v>10579.5</c:v>
                </c:pt>
                <c:pt idx="33">
                  <c:v>14000</c:v>
                </c:pt>
                <c:pt idx="34">
                  <c:v>12400.5</c:v>
                </c:pt>
                <c:pt idx="35">
                  <c:v>12019.5</c:v>
                </c:pt>
                <c:pt idx="36">
                  <c:v>12674</c:v>
                </c:pt>
                <c:pt idx="37">
                  <c:v>13081.5</c:v>
                </c:pt>
                <c:pt idx="38">
                  <c:v>13789</c:v>
                </c:pt>
                <c:pt idx="39">
                  <c:v>12269.5</c:v>
                </c:pt>
                <c:pt idx="40">
                  <c:v>11757.5</c:v>
                </c:pt>
                <c:pt idx="41">
                  <c:v>13441.5</c:v>
                </c:pt>
                <c:pt idx="42">
                  <c:v>12175.5</c:v>
                </c:pt>
                <c:pt idx="43">
                  <c:v>9983</c:v>
                </c:pt>
                <c:pt idx="44">
                  <c:v>11811.5</c:v>
                </c:pt>
                <c:pt idx="45">
                  <c:v>13506</c:v>
                </c:pt>
                <c:pt idx="46">
                  <c:v>13880</c:v>
                </c:pt>
                <c:pt idx="47">
                  <c:v>12984.5</c:v>
                </c:pt>
                <c:pt idx="48">
                  <c:v>13151</c:v>
                </c:pt>
                <c:pt idx="49">
                  <c:v>13725</c:v>
                </c:pt>
                <c:pt idx="50">
                  <c:v>12154.5</c:v>
                </c:pt>
                <c:pt idx="51">
                  <c:v>11067.5</c:v>
                </c:pt>
              </c:numCache>
            </c:numRef>
          </c:val>
          <c:extLst xmlns:c16r2="http://schemas.microsoft.com/office/drawing/2015/06/chart">
            <c:ext xmlns:c16="http://schemas.microsoft.com/office/drawing/2014/chart" uri="{C3380CC4-5D6E-409C-BE32-E72D297353CC}">
              <c16:uniqueId val="{00000000-5A99-4791-8253-E45CCB0CC22F}"/>
            </c:ext>
          </c:extLst>
        </c:ser>
        <c:ser>
          <c:idx val="2"/>
          <c:order val="3"/>
          <c:tx>
            <c:strRef>
              <c:f>IRA!$A$69</c:f>
              <c:strCache>
                <c:ptCount val="1"/>
                <c:pt idx="0">
                  <c:v>Percentil 25</c:v>
                </c:pt>
              </c:strCache>
            </c:strRef>
          </c:tx>
          <c:spPr>
            <a:solidFill>
              <a:srgbClr val="92D050"/>
            </a:solidFill>
            <a:ln w="12700" cap="rnd">
              <a:solidFill>
                <a:srgbClr val="92D050"/>
              </a:solidFill>
              <a:round/>
            </a:ln>
            <a:effectLst/>
          </c:spPr>
          <c:val>
            <c:numRef>
              <c:f>IRA!$B$69:$BA$69</c:f>
              <c:numCache>
                <c:formatCode>0.0</c:formatCode>
                <c:ptCount val="52"/>
                <c:pt idx="0">
                  <c:v>9476.25</c:v>
                </c:pt>
                <c:pt idx="1">
                  <c:v>11014</c:v>
                </c:pt>
                <c:pt idx="2">
                  <c:v>9578</c:v>
                </c:pt>
                <c:pt idx="3">
                  <c:v>9194.25</c:v>
                </c:pt>
                <c:pt idx="4">
                  <c:v>9631.5</c:v>
                </c:pt>
                <c:pt idx="5">
                  <c:v>10915.75</c:v>
                </c:pt>
                <c:pt idx="6">
                  <c:v>10926</c:v>
                </c:pt>
                <c:pt idx="7">
                  <c:v>11670.5</c:v>
                </c:pt>
                <c:pt idx="8">
                  <c:v>11955.25</c:v>
                </c:pt>
                <c:pt idx="9">
                  <c:v>12013.25</c:v>
                </c:pt>
                <c:pt idx="10">
                  <c:v>9695.75</c:v>
                </c:pt>
                <c:pt idx="11">
                  <c:v>10679</c:v>
                </c:pt>
                <c:pt idx="12">
                  <c:v>9127.25</c:v>
                </c:pt>
                <c:pt idx="13">
                  <c:v>10137.75</c:v>
                </c:pt>
                <c:pt idx="14">
                  <c:v>10276.5</c:v>
                </c:pt>
                <c:pt idx="15">
                  <c:v>9908</c:v>
                </c:pt>
                <c:pt idx="16">
                  <c:v>10213.25</c:v>
                </c:pt>
                <c:pt idx="17">
                  <c:v>10242.75</c:v>
                </c:pt>
                <c:pt idx="18">
                  <c:v>10413.5</c:v>
                </c:pt>
                <c:pt idx="19">
                  <c:v>12024.75</c:v>
                </c:pt>
                <c:pt idx="20">
                  <c:v>11326.5</c:v>
                </c:pt>
                <c:pt idx="21">
                  <c:v>10528</c:v>
                </c:pt>
                <c:pt idx="22">
                  <c:v>13071</c:v>
                </c:pt>
                <c:pt idx="23">
                  <c:v>10606.75</c:v>
                </c:pt>
                <c:pt idx="24">
                  <c:v>8676</c:v>
                </c:pt>
                <c:pt idx="25">
                  <c:v>8855.75</c:v>
                </c:pt>
                <c:pt idx="26">
                  <c:v>10722.75</c:v>
                </c:pt>
                <c:pt idx="27">
                  <c:v>10929.25</c:v>
                </c:pt>
                <c:pt idx="28">
                  <c:v>10419</c:v>
                </c:pt>
                <c:pt idx="29">
                  <c:v>11576</c:v>
                </c:pt>
                <c:pt idx="30">
                  <c:v>10595.5</c:v>
                </c:pt>
                <c:pt idx="31">
                  <c:v>10854</c:v>
                </c:pt>
                <c:pt idx="32">
                  <c:v>10087.75</c:v>
                </c:pt>
                <c:pt idx="33">
                  <c:v>11517.75</c:v>
                </c:pt>
                <c:pt idx="34">
                  <c:v>11564.25</c:v>
                </c:pt>
                <c:pt idx="35">
                  <c:v>11318.75</c:v>
                </c:pt>
                <c:pt idx="36">
                  <c:v>11228</c:v>
                </c:pt>
                <c:pt idx="37">
                  <c:v>11622.5</c:v>
                </c:pt>
                <c:pt idx="38">
                  <c:v>11987</c:v>
                </c:pt>
                <c:pt idx="39">
                  <c:v>10960</c:v>
                </c:pt>
                <c:pt idx="40">
                  <c:v>9890.5</c:v>
                </c:pt>
                <c:pt idx="41">
                  <c:v>12475</c:v>
                </c:pt>
                <c:pt idx="42">
                  <c:v>11076.25</c:v>
                </c:pt>
                <c:pt idx="43">
                  <c:v>9278.5</c:v>
                </c:pt>
                <c:pt idx="44">
                  <c:v>11382.5</c:v>
                </c:pt>
                <c:pt idx="45">
                  <c:v>12497</c:v>
                </c:pt>
                <c:pt idx="46">
                  <c:v>13585.75</c:v>
                </c:pt>
                <c:pt idx="47">
                  <c:v>12282.25</c:v>
                </c:pt>
                <c:pt idx="48">
                  <c:v>12323.75</c:v>
                </c:pt>
                <c:pt idx="49">
                  <c:v>12847.25</c:v>
                </c:pt>
                <c:pt idx="50">
                  <c:v>11671</c:v>
                </c:pt>
                <c:pt idx="51">
                  <c:v>10773</c:v>
                </c:pt>
              </c:numCache>
            </c:numRef>
          </c:val>
          <c:extLst xmlns:c16r2="http://schemas.microsoft.com/office/drawing/2015/06/char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43128576"/>
        <c:axId val="843131296"/>
      </c:areaChart>
      <c:scatterChart>
        <c:scatterStyle val="lineMarker"/>
        <c:varyColors val="0"/>
        <c:ser>
          <c:idx val="0"/>
          <c:order val="0"/>
          <c:tx>
            <c:strRef>
              <c:f>IRA!$A$67</c:f>
              <c:strCache>
                <c:ptCount val="1"/>
                <c:pt idx="0">
                  <c:v>2020</c:v>
                </c:pt>
              </c:strCache>
            </c:strRef>
          </c:tx>
          <c:spPr>
            <a:ln w="12700">
              <a:solidFill>
                <a:schemeClr val="tx1"/>
              </a:solidFill>
            </a:ln>
          </c:spPr>
          <c:marker>
            <c:symbol val="circle"/>
            <c:size val="5"/>
            <c:spPr>
              <a:solidFill>
                <a:schemeClr val="tx1"/>
              </a:solidFill>
              <a:ln w="9525">
                <a:solidFill>
                  <a:schemeClr val="tx1"/>
                </a:solidFill>
                <a:prstDash val="sysDash"/>
              </a:ln>
              <a:effectLst/>
            </c:spPr>
          </c:marker>
          <c:yVal>
            <c:numRef>
              <c:f>IRA!$B$67:$BA$67</c:f>
              <c:numCache>
                <c:formatCode>General</c:formatCode>
                <c:ptCount val="52"/>
                <c:pt idx="0">
                  <c:v>9323</c:v>
                </c:pt>
                <c:pt idx="1">
                  <c:v>16365</c:v>
                </c:pt>
                <c:pt idx="2">
                  <c:v>12239</c:v>
                </c:pt>
                <c:pt idx="3">
                  <c:v>9779</c:v>
                </c:pt>
                <c:pt idx="4">
                  <c:v>10160</c:v>
                </c:pt>
                <c:pt idx="5">
                  <c:v>14005</c:v>
                </c:pt>
                <c:pt idx="6">
                  <c:v>12859</c:v>
                </c:pt>
                <c:pt idx="7">
                  <c:v>11905</c:v>
                </c:pt>
                <c:pt idx="8">
                  <c:v>12314</c:v>
                </c:pt>
                <c:pt idx="9">
                  <c:v>13527</c:v>
                </c:pt>
                <c:pt idx="10">
                  <c:v>19316</c:v>
                </c:pt>
                <c:pt idx="11">
                  <c:v>17724</c:v>
                </c:pt>
                <c:pt idx="12">
                  <c:v>6660</c:v>
                </c:pt>
                <c:pt idx="13">
                  <c:v>4755</c:v>
                </c:pt>
                <c:pt idx="14">
                  <c:v>2607</c:v>
                </c:pt>
                <c:pt idx="15">
                  <c:v>2466</c:v>
                </c:pt>
                <c:pt idx="16">
                  <c:v>2019</c:v>
                </c:pt>
                <c:pt idx="17">
                  <c:v>1886</c:v>
                </c:pt>
                <c:pt idx="18">
                  <c:v>2319</c:v>
                </c:pt>
                <c:pt idx="19">
                  <c:v>2323</c:v>
                </c:pt>
                <c:pt idx="20">
                  <c:v>4038</c:v>
                </c:pt>
                <c:pt idx="21">
                  <c:v>2800</c:v>
                </c:pt>
                <c:pt idx="22">
                  <c:v>2641</c:v>
                </c:pt>
                <c:pt idx="23">
                  <c:v>2955</c:v>
                </c:pt>
              </c:numCache>
            </c:numRef>
          </c:yVal>
          <c:smooth val="0"/>
          <c:extLst xmlns:c16r2="http://schemas.microsoft.com/office/drawing/2015/06/char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43128576"/>
        <c:axId val="843131296"/>
      </c:scatterChart>
      <c:catAx>
        <c:axId val="843128576"/>
        <c:scaling>
          <c:orientation val="minMax"/>
        </c:scaling>
        <c:delete val="0"/>
        <c:axPos val="b"/>
        <c:title>
          <c:tx>
            <c:rich>
              <a:bodyPr/>
              <a:lstStyle/>
              <a:p>
                <a:pPr>
                  <a:defRPr/>
                </a:pPr>
                <a:r>
                  <a:rPr lang="en-US"/>
                  <a:t>Semana Epidemiológica</a:t>
                </a:r>
              </a:p>
            </c:rich>
          </c:tx>
          <c:layout>
            <c:manualLayout>
              <c:xMode val="edge"/>
              <c:yMode val="edge"/>
              <c:x val="0.41621985703295927"/>
              <c:y val="0.7362474360245724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i="0" baseline="0"/>
            </a:pPr>
            <a:endParaRPr lang="es-CO"/>
          </a:p>
        </c:txPr>
        <c:crossAx val="843131296"/>
        <c:crosses val="autoZero"/>
        <c:auto val="1"/>
        <c:lblAlgn val="ctr"/>
        <c:lblOffset val="100"/>
        <c:noMultiLvlLbl val="0"/>
      </c:catAx>
      <c:valAx>
        <c:axId val="843131296"/>
        <c:scaling>
          <c:orientation val="minMax"/>
        </c:scaling>
        <c:delete val="0"/>
        <c:axPos val="l"/>
        <c:title>
          <c:tx>
            <c:rich>
              <a:bodyPr/>
              <a:lstStyle/>
              <a:p>
                <a:pPr>
                  <a:defRPr sz="700" b="0" i="0" baseline="0"/>
                </a:pPr>
                <a:r>
                  <a:rPr lang="es-CO" sz="7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700" b="0" i="0" baseline="0"/>
            </a:pPr>
            <a:endParaRPr lang="es-CO"/>
          </a:p>
        </c:txPr>
        <c:crossAx val="843128576"/>
        <c:crosses val="autoZero"/>
        <c:crossBetween val="between"/>
      </c:valAx>
      <c:spPr>
        <a:noFill/>
        <a:ln w="25400">
          <a:noFill/>
        </a:ln>
      </c:spPr>
    </c:plotArea>
    <c:legend>
      <c:legendPos val="b"/>
      <c:layout/>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Sintomatología Presentada en los</a:t>
            </a:r>
            <a:r>
              <a:rPr lang="es-CO" baseline="0"/>
              <a:t> Casos de ETA Acumulado Semana 24 de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Consolidado!$N$1:$Z$1</c:f>
              <c:strCache>
                <c:ptCount val="13"/>
                <c:pt idx="0">
                  <c:v>nauseas</c:v>
                </c:pt>
                <c:pt idx="1">
                  <c:v>vomito</c:v>
                </c:pt>
                <c:pt idx="2">
                  <c:v>diarrea</c:v>
                </c:pt>
                <c:pt idx="3">
                  <c:v>Dolor Abd</c:v>
                </c:pt>
                <c:pt idx="4">
                  <c:v>fiebre</c:v>
                </c:pt>
                <c:pt idx="5">
                  <c:v>cefalea</c:v>
                </c:pt>
                <c:pt idx="6">
                  <c:v>deshid</c:v>
                </c:pt>
                <c:pt idx="7">
                  <c:v>mialgias</c:v>
                </c:pt>
                <c:pt idx="8">
                  <c:v>escalof</c:v>
                </c:pt>
                <c:pt idx="9">
                  <c:v>mareo</c:v>
                </c:pt>
                <c:pt idx="10">
                  <c:v>Calambres </c:v>
                </c:pt>
                <c:pt idx="11">
                  <c:v>Artralgias</c:v>
                </c:pt>
                <c:pt idx="12">
                  <c:v>inmaculop</c:v>
                </c:pt>
              </c:strCache>
            </c:strRef>
          </c:cat>
          <c:val>
            <c:numRef>
              <c:f>Consolidado!$N$4:$Z$4</c:f>
              <c:numCache>
                <c:formatCode>General</c:formatCode>
                <c:ptCount val="13"/>
                <c:pt idx="0">
                  <c:v>150</c:v>
                </c:pt>
                <c:pt idx="1">
                  <c:v>159</c:v>
                </c:pt>
                <c:pt idx="2">
                  <c:v>200</c:v>
                </c:pt>
                <c:pt idx="3">
                  <c:v>116</c:v>
                </c:pt>
                <c:pt idx="4">
                  <c:v>35</c:v>
                </c:pt>
                <c:pt idx="5">
                  <c:v>51</c:v>
                </c:pt>
                <c:pt idx="6">
                  <c:v>24</c:v>
                </c:pt>
                <c:pt idx="7">
                  <c:v>8</c:v>
                </c:pt>
                <c:pt idx="8">
                  <c:v>25</c:v>
                </c:pt>
                <c:pt idx="9">
                  <c:v>51</c:v>
                </c:pt>
                <c:pt idx="10">
                  <c:v>25</c:v>
                </c:pt>
                <c:pt idx="11">
                  <c:v>9</c:v>
                </c:pt>
                <c:pt idx="12">
                  <c:v>5</c:v>
                </c:pt>
              </c:numCache>
            </c:numRef>
          </c:val>
          <c:extLst xmlns:c16r2="http://schemas.microsoft.com/office/drawing/2015/06/chart">
            <c:ext xmlns:c16="http://schemas.microsoft.com/office/drawing/2014/chart" uri="{C3380CC4-5D6E-409C-BE32-E72D297353CC}">
              <c16:uniqueId val="{00000000-57FD-407F-BB0D-80C313DE6D73}"/>
            </c:ext>
          </c:extLst>
        </c:ser>
        <c:dLbls>
          <c:dLblPos val="outEnd"/>
          <c:showLegendKey val="0"/>
          <c:showVal val="1"/>
          <c:showCatName val="0"/>
          <c:showSerName val="0"/>
          <c:showPercent val="0"/>
          <c:showBubbleSize val="0"/>
        </c:dLbls>
        <c:gapWidth val="182"/>
        <c:axId val="889409920"/>
        <c:axId val="889416448"/>
      </c:barChart>
      <c:catAx>
        <c:axId val="889409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16448"/>
        <c:crosses val="autoZero"/>
        <c:auto val="1"/>
        <c:lblAlgn val="ctr"/>
        <c:lblOffset val="100"/>
        <c:noMultiLvlLbl val="0"/>
      </c:catAx>
      <c:valAx>
        <c:axId val="889416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894099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ETA!$A$66</c:f>
              <c:strCache>
                <c:ptCount val="1"/>
                <c:pt idx="0">
                  <c:v>2020</c:v>
                </c:pt>
              </c:strCache>
            </c:strRef>
          </c:tx>
          <c:spPr>
            <a:solidFill>
              <a:srgbClr val="0070C0"/>
            </a:solidFill>
          </c:spPr>
          <c:invertIfNegative val="0"/>
          <c:val>
            <c:numRef>
              <c:f>ETA!$B$66:$Y$66</c:f>
              <c:numCache>
                <c:formatCode>General</c:formatCode>
                <c:ptCount val="24"/>
                <c:pt idx="0">
                  <c:v>7</c:v>
                </c:pt>
                <c:pt idx="1">
                  <c:v>4</c:v>
                </c:pt>
                <c:pt idx="2">
                  <c:v>8</c:v>
                </c:pt>
                <c:pt idx="3">
                  <c:v>10</c:v>
                </c:pt>
                <c:pt idx="4">
                  <c:v>12</c:v>
                </c:pt>
                <c:pt idx="5">
                  <c:v>8</c:v>
                </c:pt>
                <c:pt idx="6">
                  <c:v>5</c:v>
                </c:pt>
                <c:pt idx="7">
                  <c:v>53</c:v>
                </c:pt>
                <c:pt idx="8">
                  <c:v>7</c:v>
                </c:pt>
                <c:pt idx="9">
                  <c:v>34</c:v>
                </c:pt>
                <c:pt idx="10">
                  <c:v>31</c:v>
                </c:pt>
                <c:pt idx="11">
                  <c:v>2</c:v>
                </c:pt>
                <c:pt idx="12">
                  <c:v>0</c:v>
                </c:pt>
                <c:pt idx="13">
                  <c:v>0</c:v>
                </c:pt>
                <c:pt idx="14">
                  <c:v>21</c:v>
                </c:pt>
                <c:pt idx="15">
                  <c:v>1</c:v>
                </c:pt>
                <c:pt idx="16">
                  <c:v>2</c:v>
                </c:pt>
                <c:pt idx="17">
                  <c:v>6</c:v>
                </c:pt>
                <c:pt idx="18">
                  <c:v>2</c:v>
                </c:pt>
                <c:pt idx="19">
                  <c:v>21</c:v>
                </c:pt>
                <c:pt idx="20">
                  <c:v>10</c:v>
                </c:pt>
                <c:pt idx="21">
                  <c:v>6</c:v>
                </c:pt>
                <c:pt idx="22">
                  <c:v>1</c:v>
                </c:pt>
                <c:pt idx="23">
                  <c:v>1</c:v>
                </c:pt>
              </c:numCache>
            </c:numRef>
          </c:val>
          <c:extLst xmlns:c16r2="http://schemas.microsoft.com/office/drawing/2015/06/chart">
            <c:ext xmlns:c16="http://schemas.microsoft.com/office/drawing/2014/chart" uri="{C3380CC4-5D6E-409C-BE32-E72D297353CC}">
              <c16:uniqueId val="{00000000-EAC4-4D92-9F64-F4CC429DF93D}"/>
            </c:ext>
          </c:extLst>
        </c:ser>
        <c:dLbls>
          <c:showLegendKey val="0"/>
          <c:showVal val="0"/>
          <c:showCatName val="0"/>
          <c:showSerName val="0"/>
          <c:showPercent val="0"/>
          <c:showBubbleSize val="0"/>
        </c:dLbls>
        <c:gapWidth val="0"/>
        <c:overlap val="100"/>
        <c:axId val="889422976"/>
        <c:axId val="889411552"/>
      </c:barChart>
      <c:lineChart>
        <c:grouping val="standard"/>
        <c:varyColors val="0"/>
        <c:ser>
          <c:idx val="0"/>
          <c:order val="0"/>
          <c:tx>
            <c:strRef>
              <c:f>ETA!$A$64</c:f>
              <c:strCache>
                <c:ptCount val="1"/>
                <c:pt idx="0">
                  <c:v>2018</c:v>
                </c:pt>
              </c:strCache>
            </c:strRef>
          </c:tx>
          <c:spPr>
            <a:ln w="12700">
              <a:solidFill>
                <a:srgbClr val="C0000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ETA!$B$64:$BA$64</c:f>
              <c:numCache>
                <c:formatCode>General</c:formatCode>
                <c:ptCount val="52"/>
                <c:pt idx="0">
                  <c:v>9</c:v>
                </c:pt>
                <c:pt idx="1">
                  <c:v>11</c:v>
                </c:pt>
                <c:pt idx="2">
                  <c:v>14</c:v>
                </c:pt>
                <c:pt idx="3">
                  <c:v>25</c:v>
                </c:pt>
                <c:pt idx="4">
                  <c:v>6</c:v>
                </c:pt>
                <c:pt idx="5">
                  <c:v>8</c:v>
                </c:pt>
                <c:pt idx="6">
                  <c:v>13</c:v>
                </c:pt>
                <c:pt idx="7">
                  <c:v>6</c:v>
                </c:pt>
                <c:pt idx="8">
                  <c:v>15</c:v>
                </c:pt>
                <c:pt idx="9">
                  <c:v>39</c:v>
                </c:pt>
                <c:pt idx="10">
                  <c:v>35</c:v>
                </c:pt>
                <c:pt idx="11">
                  <c:v>15</c:v>
                </c:pt>
                <c:pt idx="12">
                  <c:v>5</c:v>
                </c:pt>
                <c:pt idx="13">
                  <c:v>12</c:v>
                </c:pt>
                <c:pt idx="14">
                  <c:v>32</c:v>
                </c:pt>
                <c:pt idx="15">
                  <c:v>6</c:v>
                </c:pt>
                <c:pt idx="16">
                  <c:v>27</c:v>
                </c:pt>
                <c:pt idx="17">
                  <c:v>6</c:v>
                </c:pt>
                <c:pt idx="18">
                  <c:v>30</c:v>
                </c:pt>
                <c:pt idx="19">
                  <c:v>10</c:v>
                </c:pt>
                <c:pt idx="20">
                  <c:v>9</c:v>
                </c:pt>
                <c:pt idx="21">
                  <c:v>7</c:v>
                </c:pt>
                <c:pt idx="22">
                  <c:v>10</c:v>
                </c:pt>
                <c:pt idx="23">
                  <c:v>4</c:v>
                </c:pt>
                <c:pt idx="24">
                  <c:v>5</c:v>
                </c:pt>
                <c:pt idx="25">
                  <c:v>5</c:v>
                </c:pt>
                <c:pt idx="26">
                  <c:v>5</c:v>
                </c:pt>
                <c:pt idx="27">
                  <c:v>51</c:v>
                </c:pt>
                <c:pt idx="28">
                  <c:v>2</c:v>
                </c:pt>
                <c:pt idx="29">
                  <c:v>258</c:v>
                </c:pt>
                <c:pt idx="30">
                  <c:v>8</c:v>
                </c:pt>
                <c:pt idx="31">
                  <c:v>6</c:v>
                </c:pt>
                <c:pt idx="32">
                  <c:v>21</c:v>
                </c:pt>
                <c:pt idx="33">
                  <c:v>5</c:v>
                </c:pt>
                <c:pt idx="34">
                  <c:v>1406</c:v>
                </c:pt>
                <c:pt idx="35">
                  <c:v>4</c:v>
                </c:pt>
                <c:pt idx="36">
                  <c:v>4</c:v>
                </c:pt>
                <c:pt idx="37">
                  <c:v>613</c:v>
                </c:pt>
                <c:pt idx="38">
                  <c:v>21</c:v>
                </c:pt>
                <c:pt idx="39">
                  <c:v>16</c:v>
                </c:pt>
                <c:pt idx="40">
                  <c:v>4</c:v>
                </c:pt>
                <c:pt idx="41">
                  <c:v>7</c:v>
                </c:pt>
                <c:pt idx="42">
                  <c:v>5</c:v>
                </c:pt>
                <c:pt idx="43">
                  <c:v>14</c:v>
                </c:pt>
                <c:pt idx="44">
                  <c:v>4</c:v>
                </c:pt>
                <c:pt idx="45">
                  <c:v>9</c:v>
                </c:pt>
                <c:pt idx="46">
                  <c:v>63</c:v>
                </c:pt>
                <c:pt idx="47">
                  <c:v>3</c:v>
                </c:pt>
                <c:pt idx="48">
                  <c:v>5</c:v>
                </c:pt>
                <c:pt idx="49">
                  <c:v>13</c:v>
                </c:pt>
                <c:pt idx="50">
                  <c:v>31</c:v>
                </c:pt>
                <c:pt idx="51">
                  <c:v>75</c:v>
                </c:pt>
              </c:numCache>
            </c:numRef>
          </c:val>
          <c:smooth val="0"/>
          <c:extLst xmlns:c16r2="http://schemas.microsoft.com/office/drawing/2015/06/chart">
            <c:ext xmlns:c16="http://schemas.microsoft.com/office/drawing/2014/chart" uri="{C3380CC4-5D6E-409C-BE32-E72D297353CC}">
              <c16:uniqueId val="{00000001-EAC4-4D92-9F64-F4CC429DF93D}"/>
            </c:ext>
          </c:extLst>
        </c:ser>
        <c:ser>
          <c:idx val="1"/>
          <c:order val="1"/>
          <c:tx>
            <c:strRef>
              <c:f>ETA!$A$65</c:f>
              <c:strCache>
                <c:ptCount val="1"/>
                <c:pt idx="0">
                  <c:v>2019</c:v>
                </c:pt>
              </c:strCache>
            </c:strRef>
          </c:tx>
          <c:spPr>
            <a:ln w="12700">
              <a:solidFill>
                <a:srgbClr val="00B05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ETA!$B$65:$BA$65</c:f>
              <c:numCache>
                <c:formatCode>General</c:formatCode>
                <c:ptCount val="52"/>
                <c:pt idx="0">
                  <c:v>8</c:v>
                </c:pt>
                <c:pt idx="1">
                  <c:v>55</c:v>
                </c:pt>
                <c:pt idx="2">
                  <c:v>111</c:v>
                </c:pt>
                <c:pt idx="3">
                  <c:v>21</c:v>
                </c:pt>
                <c:pt idx="4">
                  <c:v>48</c:v>
                </c:pt>
                <c:pt idx="5">
                  <c:v>11</c:v>
                </c:pt>
                <c:pt idx="6">
                  <c:v>8</c:v>
                </c:pt>
                <c:pt idx="7">
                  <c:v>174</c:v>
                </c:pt>
                <c:pt idx="8">
                  <c:v>53</c:v>
                </c:pt>
                <c:pt idx="9">
                  <c:v>37</c:v>
                </c:pt>
                <c:pt idx="10">
                  <c:v>95</c:v>
                </c:pt>
                <c:pt idx="11">
                  <c:v>16</c:v>
                </c:pt>
                <c:pt idx="12">
                  <c:v>42</c:v>
                </c:pt>
                <c:pt idx="13">
                  <c:v>5</c:v>
                </c:pt>
                <c:pt idx="14">
                  <c:v>136</c:v>
                </c:pt>
                <c:pt idx="15">
                  <c:v>7</c:v>
                </c:pt>
                <c:pt idx="16">
                  <c:v>28</c:v>
                </c:pt>
                <c:pt idx="17">
                  <c:v>26</c:v>
                </c:pt>
                <c:pt idx="18">
                  <c:v>3</c:v>
                </c:pt>
                <c:pt idx="19">
                  <c:v>21</c:v>
                </c:pt>
                <c:pt idx="20">
                  <c:v>86</c:v>
                </c:pt>
                <c:pt idx="21">
                  <c:v>4</c:v>
                </c:pt>
                <c:pt idx="22">
                  <c:v>6</c:v>
                </c:pt>
                <c:pt idx="23">
                  <c:v>5</c:v>
                </c:pt>
                <c:pt idx="24">
                  <c:v>6</c:v>
                </c:pt>
                <c:pt idx="25">
                  <c:v>7</c:v>
                </c:pt>
                <c:pt idx="26">
                  <c:v>9</c:v>
                </c:pt>
                <c:pt idx="27">
                  <c:v>89</c:v>
                </c:pt>
                <c:pt idx="28">
                  <c:v>10</c:v>
                </c:pt>
                <c:pt idx="29">
                  <c:v>32</c:v>
                </c:pt>
                <c:pt idx="30">
                  <c:v>8</c:v>
                </c:pt>
                <c:pt idx="31">
                  <c:v>12</c:v>
                </c:pt>
                <c:pt idx="32">
                  <c:v>18</c:v>
                </c:pt>
                <c:pt idx="33">
                  <c:v>26</c:v>
                </c:pt>
                <c:pt idx="34">
                  <c:v>74</c:v>
                </c:pt>
                <c:pt idx="35">
                  <c:v>98</c:v>
                </c:pt>
                <c:pt idx="36">
                  <c:v>17</c:v>
                </c:pt>
                <c:pt idx="37">
                  <c:v>24</c:v>
                </c:pt>
                <c:pt idx="38">
                  <c:v>15</c:v>
                </c:pt>
                <c:pt idx="39">
                  <c:v>9</c:v>
                </c:pt>
                <c:pt idx="40">
                  <c:v>58</c:v>
                </c:pt>
                <c:pt idx="41">
                  <c:v>10</c:v>
                </c:pt>
                <c:pt idx="42">
                  <c:v>7</c:v>
                </c:pt>
                <c:pt idx="43">
                  <c:v>5</c:v>
                </c:pt>
                <c:pt idx="44">
                  <c:v>1</c:v>
                </c:pt>
                <c:pt idx="45">
                  <c:v>10</c:v>
                </c:pt>
                <c:pt idx="46">
                  <c:v>7</c:v>
                </c:pt>
                <c:pt idx="47">
                  <c:v>59</c:v>
                </c:pt>
                <c:pt idx="48">
                  <c:v>9</c:v>
                </c:pt>
                <c:pt idx="49">
                  <c:v>11</c:v>
                </c:pt>
                <c:pt idx="50">
                  <c:v>217</c:v>
                </c:pt>
                <c:pt idx="51">
                  <c:v>9</c:v>
                </c:pt>
              </c:numCache>
            </c:numRef>
          </c:val>
          <c:smooth val="0"/>
          <c:extLst xmlns:c16r2="http://schemas.microsoft.com/office/drawing/2015/06/chart">
            <c:ext xmlns:c16="http://schemas.microsoft.com/office/drawing/2014/chart" uri="{C3380CC4-5D6E-409C-BE32-E72D297353CC}">
              <c16:uniqueId val="{00000002-EAC4-4D92-9F64-F4CC429DF93D}"/>
            </c:ext>
          </c:extLst>
        </c:ser>
        <c:ser>
          <c:idx val="3"/>
          <c:order val="3"/>
          <c:tx>
            <c:strRef>
              <c:f>ETA!$A$62</c:f>
              <c:strCache>
                <c:ptCount val="1"/>
                <c:pt idx="0">
                  <c:v>2016</c:v>
                </c:pt>
              </c:strCache>
            </c:strRef>
          </c:tx>
          <c:spPr>
            <a:ln w="12700"/>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ETA!$B$62:$BA$62</c:f>
              <c:numCache>
                <c:formatCode>General</c:formatCode>
                <c:ptCount val="52"/>
                <c:pt idx="0">
                  <c:v>10</c:v>
                </c:pt>
                <c:pt idx="1">
                  <c:v>24</c:v>
                </c:pt>
                <c:pt idx="2">
                  <c:v>8</c:v>
                </c:pt>
                <c:pt idx="3">
                  <c:v>14</c:v>
                </c:pt>
                <c:pt idx="4">
                  <c:v>11</c:v>
                </c:pt>
                <c:pt idx="5">
                  <c:v>457</c:v>
                </c:pt>
                <c:pt idx="6">
                  <c:v>153</c:v>
                </c:pt>
                <c:pt idx="7">
                  <c:v>10</c:v>
                </c:pt>
                <c:pt idx="8">
                  <c:v>25</c:v>
                </c:pt>
                <c:pt idx="9">
                  <c:v>12</c:v>
                </c:pt>
                <c:pt idx="10">
                  <c:v>10</c:v>
                </c:pt>
                <c:pt idx="11">
                  <c:v>8</c:v>
                </c:pt>
                <c:pt idx="12">
                  <c:v>9</c:v>
                </c:pt>
                <c:pt idx="13">
                  <c:v>40</c:v>
                </c:pt>
                <c:pt idx="14">
                  <c:v>20</c:v>
                </c:pt>
                <c:pt idx="15">
                  <c:v>7</c:v>
                </c:pt>
                <c:pt idx="16">
                  <c:v>9</c:v>
                </c:pt>
                <c:pt idx="17">
                  <c:v>11</c:v>
                </c:pt>
                <c:pt idx="18">
                  <c:v>14</c:v>
                </c:pt>
                <c:pt idx="19">
                  <c:v>96</c:v>
                </c:pt>
                <c:pt idx="20">
                  <c:v>7</c:v>
                </c:pt>
                <c:pt idx="21">
                  <c:v>7</c:v>
                </c:pt>
                <c:pt idx="22">
                  <c:v>5</c:v>
                </c:pt>
                <c:pt idx="23">
                  <c:v>12</c:v>
                </c:pt>
                <c:pt idx="24">
                  <c:v>9</c:v>
                </c:pt>
                <c:pt idx="25">
                  <c:v>13</c:v>
                </c:pt>
                <c:pt idx="26">
                  <c:v>28</c:v>
                </c:pt>
                <c:pt idx="27">
                  <c:v>11</c:v>
                </c:pt>
                <c:pt idx="28">
                  <c:v>52</c:v>
                </c:pt>
                <c:pt idx="29">
                  <c:v>20</c:v>
                </c:pt>
                <c:pt idx="30">
                  <c:v>13</c:v>
                </c:pt>
                <c:pt idx="31">
                  <c:v>7</c:v>
                </c:pt>
                <c:pt idx="32">
                  <c:v>36</c:v>
                </c:pt>
                <c:pt idx="33">
                  <c:v>11</c:v>
                </c:pt>
                <c:pt idx="34">
                  <c:v>37</c:v>
                </c:pt>
                <c:pt idx="35">
                  <c:v>17</c:v>
                </c:pt>
                <c:pt idx="36">
                  <c:v>9</c:v>
                </c:pt>
                <c:pt idx="37">
                  <c:v>9</c:v>
                </c:pt>
                <c:pt idx="38">
                  <c:v>13</c:v>
                </c:pt>
                <c:pt idx="39">
                  <c:v>17</c:v>
                </c:pt>
                <c:pt idx="40">
                  <c:v>10</c:v>
                </c:pt>
                <c:pt idx="41">
                  <c:v>11</c:v>
                </c:pt>
                <c:pt idx="42">
                  <c:v>9</c:v>
                </c:pt>
                <c:pt idx="43">
                  <c:v>6</c:v>
                </c:pt>
                <c:pt idx="44">
                  <c:v>6</c:v>
                </c:pt>
                <c:pt idx="45">
                  <c:v>5</c:v>
                </c:pt>
                <c:pt idx="46">
                  <c:v>6</c:v>
                </c:pt>
                <c:pt idx="47">
                  <c:v>68</c:v>
                </c:pt>
                <c:pt idx="48">
                  <c:v>13</c:v>
                </c:pt>
                <c:pt idx="49">
                  <c:v>114</c:v>
                </c:pt>
                <c:pt idx="50">
                  <c:v>12</c:v>
                </c:pt>
                <c:pt idx="51">
                  <c:v>16</c:v>
                </c:pt>
              </c:numCache>
            </c:numRef>
          </c:val>
          <c:smooth val="0"/>
          <c:extLst xmlns:c16r2="http://schemas.microsoft.com/office/drawing/2015/06/chart">
            <c:ext xmlns:c16="http://schemas.microsoft.com/office/drawing/2014/chart" uri="{C3380CC4-5D6E-409C-BE32-E72D297353CC}">
              <c16:uniqueId val="{00000003-EAC4-4D92-9F64-F4CC429DF93D}"/>
            </c:ext>
          </c:extLst>
        </c:ser>
        <c:ser>
          <c:idx val="4"/>
          <c:order val="4"/>
          <c:tx>
            <c:strRef>
              <c:f>ETA!$A$63</c:f>
              <c:strCache>
                <c:ptCount val="1"/>
                <c:pt idx="0">
                  <c:v>2017</c:v>
                </c:pt>
              </c:strCache>
            </c:strRef>
          </c:tx>
          <c:spPr>
            <a:ln w="12700"/>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ETA!$B$63:$BA$63</c:f>
              <c:numCache>
                <c:formatCode>General</c:formatCode>
                <c:ptCount val="52"/>
                <c:pt idx="0">
                  <c:v>13</c:v>
                </c:pt>
                <c:pt idx="1">
                  <c:v>6</c:v>
                </c:pt>
                <c:pt idx="2">
                  <c:v>7</c:v>
                </c:pt>
                <c:pt idx="3">
                  <c:v>7</c:v>
                </c:pt>
                <c:pt idx="4">
                  <c:v>5</c:v>
                </c:pt>
                <c:pt idx="5">
                  <c:v>11</c:v>
                </c:pt>
                <c:pt idx="6">
                  <c:v>6</c:v>
                </c:pt>
                <c:pt idx="7">
                  <c:v>15</c:v>
                </c:pt>
                <c:pt idx="8">
                  <c:v>51</c:v>
                </c:pt>
                <c:pt idx="9">
                  <c:v>17</c:v>
                </c:pt>
                <c:pt idx="10">
                  <c:v>11</c:v>
                </c:pt>
                <c:pt idx="11">
                  <c:v>2</c:v>
                </c:pt>
                <c:pt idx="12">
                  <c:v>10</c:v>
                </c:pt>
                <c:pt idx="13">
                  <c:v>7</c:v>
                </c:pt>
                <c:pt idx="14">
                  <c:v>11</c:v>
                </c:pt>
                <c:pt idx="15">
                  <c:v>43</c:v>
                </c:pt>
                <c:pt idx="16">
                  <c:v>15</c:v>
                </c:pt>
                <c:pt idx="17">
                  <c:v>16</c:v>
                </c:pt>
                <c:pt idx="18">
                  <c:v>12</c:v>
                </c:pt>
                <c:pt idx="19">
                  <c:v>180</c:v>
                </c:pt>
                <c:pt idx="20">
                  <c:v>4</c:v>
                </c:pt>
                <c:pt idx="21">
                  <c:v>9</c:v>
                </c:pt>
                <c:pt idx="22">
                  <c:v>9</c:v>
                </c:pt>
                <c:pt idx="23">
                  <c:v>120</c:v>
                </c:pt>
                <c:pt idx="24">
                  <c:v>23</c:v>
                </c:pt>
                <c:pt idx="25">
                  <c:v>157</c:v>
                </c:pt>
                <c:pt idx="26">
                  <c:v>26</c:v>
                </c:pt>
                <c:pt idx="27">
                  <c:v>5</c:v>
                </c:pt>
                <c:pt idx="28">
                  <c:v>10</c:v>
                </c:pt>
                <c:pt idx="29">
                  <c:v>10</c:v>
                </c:pt>
                <c:pt idx="30">
                  <c:v>46</c:v>
                </c:pt>
                <c:pt idx="31">
                  <c:v>59</c:v>
                </c:pt>
                <c:pt idx="32">
                  <c:v>12</c:v>
                </c:pt>
                <c:pt idx="33">
                  <c:v>5</c:v>
                </c:pt>
                <c:pt idx="34">
                  <c:v>8</c:v>
                </c:pt>
                <c:pt idx="35">
                  <c:v>19</c:v>
                </c:pt>
                <c:pt idx="36">
                  <c:v>8</c:v>
                </c:pt>
                <c:pt idx="37">
                  <c:v>14</c:v>
                </c:pt>
                <c:pt idx="38">
                  <c:v>8</c:v>
                </c:pt>
                <c:pt idx="39">
                  <c:v>31</c:v>
                </c:pt>
                <c:pt idx="40">
                  <c:v>13</c:v>
                </c:pt>
                <c:pt idx="41">
                  <c:v>7</c:v>
                </c:pt>
                <c:pt idx="42">
                  <c:v>14</c:v>
                </c:pt>
                <c:pt idx="43">
                  <c:v>10</c:v>
                </c:pt>
                <c:pt idx="44">
                  <c:v>26</c:v>
                </c:pt>
                <c:pt idx="45">
                  <c:v>14</c:v>
                </c:pt>
                <c:pt idx="46">
                  <c:v>5</c:v>
                </c:pt>
                <c:pt idx="47">
                  <c:v>15</c:v>
                </c:pt>
                <c:pt idx="48">
                  <c:v>47</c:v>
                </c:pt>
                <c:pt idx="49">
                  <c:v>90</c:v>
                </c:pt>
                <c:pt idx="50">
                  <c:v>14</c:v>
                </c:pt>
                <c:pt idx="51">
                  <c:v>11</c:v>
                </c:pt>
              </c:numCache>
            </c:numRef>
          </c:val>
          <c:smooth val="0"/>
          <c:extLst xmlns:c16r2="http://schemas.microsoft.com/office/drawing/2015/06/chart">
            <c:ext xmlns:c16="http://schemas.microsoft.com/office/drawing/2014/chart" uri="{C3380CC4-5D6E-409C-BE32-E72D297353CC}">
              <c16:uniqueId val="{00000004-EAC4-4D92-9F64-F4CC429DF93D}"/>
            </c:ext>
          </c:extLst>
        </c:ser>
        <c:dLbls>
          <c:showLegendKey val="0"/>
          <c:showVal val="0"/>
          <c:showCatName val="0"/>
          <c:showSerName val="0"/>
          <c:showPercent val="0"/>
          <c:showBubbleSize val="0"/>
        </c:dLbls>
        <c:marker val="1"/>
        <c:smooth val="0"/>
        <c:axId val="889422976"/>
        <c:axId val="889411552"/>
      </c:lineChart>
      <c:catAx>
        <c:axId val="889422976"/>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889411552"/>
        <c:crosses val="autoZero"/>
        <c:auto val="1"/>
        <c:lblAlgn val="ctr"/>
        <c:lblOffset val="100"/>
        <c:noMultiLvlLbl val="0"/>
      </c:catAx>
      <c:valAx>
        <c:axId val="889411552"/>
        <c:scaling>
          <c:orientation val="minMax"/>
          <c:max val="1500"/>
        </c:scaling>
        <c:delete val="0"/>
        <c:axPos val="l"/>
        <c:title>
          <c:tx>
            <c:rich>
              <a:bodyPr rot="-5400000" vert="horz"/>
              <a:lstStyle/>
              <a:p>
                <a:pPr>
                  <a:defRPr/>
                </a:pPr>
                <a:r>
                  <a:rPr lang="en-US"/>
                  <a:t>Casos</a:t>
                </a:r>
              </a:p>
            </c:rich>
          </c:tx>
          <c:layout/>
          <c:overlay val="0"/>
        </c:title>
        <c:numFmt formatCode="General" sourceLinked="1"/>
        <c:majorTickMark val="out"/>
        <c:minorTickMark val="none"/>
        <c:tickLblPos val="nextTo"/>
        <c:crossAx val="889422976"/>
        <c:crosses val="autoZero"/>
        <c:crossBetween val="between"/>
        <c:majorUnit val="100"/>
        <c:minorUnit val="10"/>
      </c:valAx>
    </c:plotArea>
    <c:legend>
      <c:legendPos val="t"/>
      <c:layou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97170971157039"/>
          <c:y val="9.7828608976395365E-2"/>
          <c:w val="0.79019873711599442"/>
          <c:h val="0.71442222692381707"/>
        </c:manualLayout>
      </c:layout>
      <c:barChart>
        <c:barDir val="col"/>
        <c:grouping val="clustered"/>
        <c:varyColors val="0"/>
        <c:ser>
          <c:idx val="1"/>
          <c:order val="1"/>
          <c:tx>
            <c:strRef>
              <c:f>Hoja4!$I$1</c:f>
              <c:strCache>
                <c:ptCount val="1"/>
                <c:pt idx="0">
                  <c:v>CON EXTER 2020
</c:v>
                </c:pt>
              </c:strCache>
            </c:strRef>
          </c:tx>
          <c:spPr>
            <a:solidFill>
              <a:schemeClr val="accent1"/>
            </a:solidFill>
            <a:ln w="9525" cap="flat" cmpd="sng" algn="ctr">
              <a:solidFill>
                <a:schemeClr val="accent1"/>
              </a:solidFill>
              <a:round/>
            </a:ln>
            <a:effectLst>
              <a:outerShdw blurRad="40000" dist="20000" dir="5400000" rotWithShape="0">
                <a:srgbClr val="000000">
                  <a:alpha val="38000"/>
                </a:srgbClr>
              </a:outerShdw>
            </a:effectLst>
          </c:spPr>
          <c:invertIfNegative val="0"/>
          <c:val>
            <c:numRef>
              <c:f>Hoja4!$I$2:$I$53</c:f>
              <c:numCache>
                <c:formatCode>General</c:formatCode>
                <c:ptCount val="52"/>
                <c:pt idx="0">
                  <c:v>9323</c:v>
                </c:pt>
                <c:pt idx="1">
                  <c:v>16365</c:v>
                </c:pt>
                <c:pt idx="2">
                  <c:v>12239</c:v>
                </c:pt>
                <c:pt idx="3">
                  <c:v>9779</c:v>
                </c:pt>
                <c:pt idx="4">
                  <c:v>10160</c:v>
                </c:pt>
                <c:pt idx="5">
                  <c:v>14005</c:v>
                </c:pt>
                <c:pt idx="6">
                  <c:v>12859</c:v>
                </c:pt>
                <c:pt idx="7">
                  <c:v>11905</c:v>
                </c:pt>
                <c:pt idx="8">
                  <c:v>12314</c:v>
                </c:pt>
                <c:pt idx="9">
                  <c:v>13527</c:v>
                </c:pt>
                <c:pt idx="10">
                  <c:v>19316</c:v>
                </c:pt>
                <c:pt idx="11">
                  <c:v>17724</c:v>
                </c:pt>
                <c:pt idx="12">
                  <c:v>6660</c:v>
                </c:pt>
                <c:pt idx="13">
                  <c:v>4755</c:v>
                </c:pt>
                <c:pt idx="14">
                  <c:v>2607</c:v>
                </c:pt>
                <c:pt idx="15">
                  <c:v>2466</c:v>
                </c:pt>
                <c:pt idx="16">
                  <c:v>2019</c:v>
                </c:pt>
                <c:pt idx="17">
                  <c:v>1886</c:v>
                </c:pt>
                <c:pt idx="18">
                  <c:v>2319</c:v>
                </c:pt>
                <c:pt idx="19">
                  <c:v>2323</c:v>
                </c:pt>
                <c:pt idx="20">
                  <c:v>4038</c:v>
                </c:pt>
                <c:pt idx="21">
                  <c:v>2800</c:v>
                </c:pt>
                <c:pt idx="22">
                  <c:v>2639</c:v>
                </c:pt>
                <c:pt idx="23">
                  <c:v>2939</c:v>
                </c:pt>
              </c:numCache>
            </c:numRef>
          </c:val>
          <c:extLst xmlns:c16r2="http://schemas.microsoft.com/office/drawing/2015/06/chart">
            <c:ext xmlns:c16="http://schemas.microsoft.com/office/drawing/2014/chart" uri="{C3380CC4-5D6E-409C-BE32-E72D297353CC}">
              <c16:uniqueId val="{00000000-EDFE-4D3A-9481-54C1820925BA}"/>
            </c:ext>
          </c:extLst>
        </c:ser>
        <c:dLbls>
          <c:showLegendKey val="0"/>
          <c:showVal val="0"/>
          <c:showCatName val="0"/>
          <c:showSerName val="0"/>
          <c:showPercent val="0"/>
          <c:showBubbleSize val="0"/>
        </c:dLbls>
        <c:gapWidth val="15"/>
        <c:overlap val="40"/>
        <c:axId val="843132384"/>
        <c:axId val="843136736"/>
      </c:barChart>
      <c:lineChart>
        <c:grouping val="standard"/>
        <c:varyColors val="0"/>
        <c:ser>
          <c:idx val="0"/>
          <c:order val="0"/>
          <c:tx>
            <c:strRef>
              <c:f>Hoja4!$H$1</c:f>
              <c:strCache>
                <c:ptCount val="1"/>
                <c:pt idx="0">
                  <c:v>CON EXTER 2019
 </c:v>
                </c:pt>
              </c:strCache>
            </c:strRef>
          </c:tx>
          <c:spPr>
            <a:ln w="15875" cap="rnd">
              <a:solidFill>
                <a:schemeClr val="tx1"/>
              </a:solidFill>
              <a:round/>
            </a:ln>
            <a:effectLst>
              <a:outerShdw blurRad="40000" dist="20000" dir="5400000" rotWithShape="0">
                <a:srgbClr val="000000">
                  <a:alpha val="38000"/>
                </a:srgbClr>
              </a:outerShdw>
            </a:effectLst>
          </c:spPr>
          <c:marker>
            <c:symbol val="none"/>
          </c:marker>
          <c:cat>
            <c:numRef>
              <c:f>Hoja4!$A$2:$A$56</c:f>
              <c:numCache>
                <c:formatCode>General</c:formatCode>
                <c:ptCount val="5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Hoja4!$H$2:$H$53</c:f>
              <c:numCache>
                <c:formatCode>General</c:formatCode>
                <c:ptCount val="52"/>
                <c:pt idx="0">
                  <c:v>9962</c:v>
                </c:pt>
                <c:pt idx="1">
                  <c:v>11844</c:v>
                </c:pt>
                <c:pt idx="2">
                  <c:v>9947</c:v>
                </c:pt>
                <c:pt idx="3">
                  <c:v>9478</c:v>
                </c:pt>
                <c:pt idx="4">
                  <c:v>11170</c:v>
                </c:pt>
                <c:pt idx="5">
                  <c:v>11558</c:v>
                </c:pt>
                <c:pt idx="6">
                  <c:v>11690</c:v>
                </c:pt>
                <c:pt idx="7">
                  <c:v>15139</c:v>
                </c:pt>
                <c:pt idx="8">
                  <c:v>11892</c:v>
                </c:pt>
                <c:pt idx="9">
                  <c:v>12879</c:v>
                </c:pt>
                <c:pt idx="10">
                  <c:v>13000</c:v>
                </c:pt>
                <c:pt idx="11">
                  <c:v>11585</c:v>
                </c:pt>
                <c:pt idx="12">
                  <c:v>11357</c:v>
                </c:pt>
                <c:pt idx="13">
                  <c:v>11814</c:v>
                </c:pt>
                <c:pt idx="14">
                  <c:v>10150</c:v>
                </c:pt>
                <c:pt idx="15">
                  <c:v>8917</c:v>
                </c:pt>
                <c:pt idx="16">
                  <c:v>10100</c:v>
                </c:pt>
                <c:pt idx="17">
                  <c:v>10782</c:v>
                </c:pt>
                <c:pt idx="18">
                  <c:v>12011</c:v>
                </c:pt>
                <c:pt idx="19">
                  <c:v>11577</c:v>
                </c:pt>
                <c:pt idx="20">
                  <c:v>14170</c:v>
                </c:pt>
                <c:pt idx="21">
                  <c:v>11275</c:v>
                </c:pt>
                <c:pt idx="22">
                  <c:v>14133</c:v>
                </c:pt>
                <c:pt idx="23">
                  <c:v>15115</c:v>
                </c:pt>
                <c:pt idx="24">
                  <c:v>11704</c:v>
                </c:pt>
                <c:pt idx="25">
                  <c:v>10592</c:v>
                </c:pt>
                <c:pt idx="26">
                  <c:v>10598</c:v>
                </c:pt>
                <c:pt idx="27">
                  <c:v>11783</c:v>
                </c:pt>
                <c:pt idx="28">
                  <c:v>11636</c:v>
                </c:pt>
                <c:pt idx="29">
                  <c:v>13160</c:v>
                </c:pt>
                <c:pt idx="30">
                  <c:v>13511</c:v>
                </c:pt>
                <c:pt idx="31">
                  <c:v>10761</c:v>
                </c:pt>
                <c:pt idx="32">
                  <c:v>10976</c:v>
                </c:pt>
                <c:pt idx="33">
                  <c:v>13869</c:v>
                </c:pt>
                <c:pt idx="34">
                  <c:v>12696</c:v>
                </c:pt>
                <c:pt idx="35">
                  <c:v>12331</c:v>
                </c:pt>
                <c:pt idx="36">
                  <c:v>12287</c:v>
                </c:pt>
                <c:pt idx="37">
                  <c:v>11663</c:v>
                </c:pt>
                <c:pt idx="38">
                  <c:v>11505</c:v>
                </c:pt>
                <c:pt idx="39">
                  <c:v>10761</c:v>
                </c:pt>
                <c:pt idx="40">
                  <c:v>9360</c:v>
                </c:pt>
                <c:pt idx="41">
                  <c:v>12239</c:v>
                </c:pt>
                <c:pt idx="42">
                  <c:v>12209</c:v>
                </c:pt>
                <c:pt idx="43">
                  <c:v>9862</c:v>
                </c:pt>
                <c:pt idx="44">
                  <c:v>11305</c:v>
                </c:pt>
                <c:pt idx="45">
                  <c:v>13711</c:v>
                </c:pt>
                <c:pt idx="46">
                  <c:v>13044</c:v>
                </c:pt>
                <c:pt idx="47">
                  <c:v>12275</c:v>
                </c:pt>
                <c:pt idx="48">
                  <c:v>13139</c:v>
                </c:pt>
                <c:pt idx="49">
                  <c:v>13451</c:v>
                </c:pt>
                <c:pt idx="50">
                  <c:v>11794</c:v>
                </c:pt>
                <c:pt idx="51">
                  <c:v>11237</c:v>
                </c:pt>
              </c:numCache>
            </c:numRef>
          </c:val>
          <c:smooth val="0"/>
          <c:extLst xmlns:c16r2="http://schemas.microsoft.com/office/drawing/2015/06/chart">
            <c:ext xmlns:c16="http://schemas.microsoft.com/office/drawing/2014/chart" uri="{C3380CC4-5D6E-409C-BE32-E72D297353CC}">
              <c16:uniqueId val="{00000001-EDFE-4D3A-9481-54C1820925BA}"/>
            </c:ext>
          </c:extLst>
        </c:ser>
        <c:dLbls>
          <c:showLegendKey val="0"/>
          <c:showVal val="0"/>
          <c:showCatName val="0"/>
          <c:showSerName val="0"/>
          <c:showPercent val="0"/>
          <c:showBubbleSize val="0"/>
        </c:dLbls>
        <c:marker val="1"/>
        <c:smooth val="0"/>
        <c:axId val="843132384"/>
        <c:axId val="843136736"/>
      </c:lineChart>
      <c:catAx>
        <c:axId val="84313238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Semana Epidemiologica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50000"/>
                    <a:lumOff val="50000"/>
                  </a:schemeClr>
                </a:solidFill>
                <a:latin typeface="+mn-lt"/>
                <a:ea typeface="+mn-ea"/>
                <a:cs typeface="+mn-cs"/>
              </a:defRPr>
            </a:pPr>
            <a:endParaRPr lang="es-CO"/>
          </a:p>
        </c:txPr>
        <c:crossAx val="843136736"/>
        <c:crosses val="autoZero"/>
        <c:auto val="1"/>
        <c:lblAlgn val="ctr"/>
        <c:lblOffset val="100"/>
        <c:noMultiLvlLbl val="0"/>
      </c:catAx>
      <c:valAx>
        <c:axId val="84313673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Total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50000"/>
                    <a:lumOff val="50000"/>
                  </a:schemeClr>
                </a:solidFill>
                <a:latin typeface="+mn-lt"/>
                <a:ea typeface="+mn-ea"/>
                <a:cs typeface="+mn-cs"/>
              </a:defRPr>
            </a:pPr>
            <a:endParaRPr lang="es-CO"/>
          </a:p>
        </c:txPr>
        <c:crossAx val="843132384"/>
        <c:crosses val="autoZero"/>
        <c:crossBetween val="between"/>
      </c:valAx>
      <c:spPr>
        <a:noFill/>
        <a:ln>
          <a:noFill/>
        </a:ln>
        <a:effectLst/>
      </c:spPr>
    </c:plotArea>
    <c:legend>
      <c:legendPos val="b"/>
      <c:layout>
        <c:manualLayout>
          <c:xMode val="edge"/>
          <c:yMode val="edge"/>
          <c:x val="0.15748854277227886"/>
          <c:y val="2.0262467191601092E-2"/>
          <c:w val="0.44593225219888266"/>
          <c:h val="0.12982561870401299"/>
        </c:manualLayout>
      </c:layout>
      <c:overlay val="0"/>
      <c:spPr>
        <a:noFill/>
        <a:ln>
          <a:noFill/>
        </a:ln>
        <a:effectLst/>
      </c:spPr>
      <c:txPr>
        <a:bodyPr rot="0" spcFirstLastPara="1" vertOverflow="ellipsis" vert="horz" wrap="square" anchor="ctr" anchorCtr="1"/>
        <a:lstStyle/>
        <a:p>
          <a:pPr>
            <a:defRPr lang="es-CO" sz="900" b="0" i="0" u="none" strike="noStrike" kern="1200" baseline="0">
              <a:solidFill>
                <a:sysClr val="windowText" lastClr="000000">
                  <a:lumMod val="65000"/>
                  <a:lumOff val="35000"/>
                </a:sysClr>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694413198353"/>
          <c:y val="4.9900056348628298E-2"/>
          <c:w val="0.8322630125779733"/>
          <c:h val="0.76123501307130625"/>
        </c:manualLayout>
      </c:layout>
      <c:barChart>
        <c:barDir val="col"/>
        <c:grouping val="clustered"/>
        <c:varyColors val="0"/>
        <c:ser>
          <c:idx val="1"/>
          <c:order val="0"/>
          <c:spPr>
            <a:solidFill>
              <a:srgbClr val="007FDE"/>
            </a:solidFill>
          </c:spPr>
          <c:invertIfNegative val="0"/>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0.25280588776448942</c:v>
                </c:pt>
                <c:pt idx="1">
                  <c:v>8.4820607175712978E-2</c:v>
                </c:pt>
                <c:pt idx="2">
                  <c:v>9.9356025758969638E-2</c:v>
                </c:pt>
                <c:pt idx="3">
                  <c:v>6.1821527138914444E-2</c:v>
                </c:pt>
                <c:pt idx="4">
                  <c:v>8.6292548298068081E-2</c:v>
                </c:pt>
                <c:pt idx="5">
                  <c:v>0.10487580496780129</c:v>
                </c:pt>
                <c:pt idx="6">
                  <c:v>0.31002759889604414</c:v>
                </c:pt>
              </c:numCache>
            </c:numRef>
          </c:val>
          <c:extLst xmlns:c16r2="http://schemas.microsoft.com/office/drawing/2015/06/chart">
            <c:ext xmlns:c16="http://schemas.microsoft.com/office/drawing/2014/chart" uri="{C3380CC4-5D6E-409C-BE32-E72D297353CC}">
              <c16:uniqueId val="{00000009-C1EB-4BC5-B425-1A9FC8CEF190}"/>
            </c:ext>
          </c:extLst>
        </c:ser>
        <c:ser>
          <c:idx val="0"/>
          <c:order val="1"/>
          <c:spPr>
            <a:solidFill>
              <a:schemeClr val="accent1"/>
            </a:solidFill>
            <a:ln>
              <a:solidFill>
                <a:schemeClr val="tx1">
                  <a:lumMod val="15000"/>
                  <a:lumOff val="85000"/>
                </a:schemeClr>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0.25280588776448942</c:v>
                </c:pt>
                <c:pt idx="1">
                  <c:v>8.4820607175712978E-2</c:v>
                </c:pt>
                <c:pt idx="2">
                  <c:v>9.9356025758969638E-2</c:v>
                </c:pt>
                <c:pt idx="3">
                  <c:v>6.1821527138914444E-2</c:v>
                </c:pt>
                <c:pt idx="4">
                  <c:v>8.6292548298068081E-2</c:v>
                </c:pt>
                <c:pt idx="5">
                  <c:v>0.10487580496780129</c:v>
                </c:pt>
                <c:pt idx="6">
                  <c:v>0.31002759889604414</c:v>
                </c:pt>
              </c:numCache>
            </c:numRef>
          </c:val>
          <c:extLst xmlns:c16r2="http://schemas.microsoft.com/office/drawing/2015/06/chart">
            <c:ext xmlns:c16="http://schemas.microsoft.com/office/drawing/2014/chart" uri="{C3380CC4-5D6E-409C-BE32-E72D297353CC}">
              <c16:uniqueId val="{00000008-C1EB-4BC5-B425-1A9FC8CEF190}"/>
            </c:ext>
          </c:extLst>
        </c:ser>
        <c:dLbls>
          <c:showLegendKey val="0"/>
          <c:showVal val="0"/>
          <c:showCatName val="0"/>
          <c:showSerName val="0"/>
          <c:showPercent val="0"/>
          <c:showBubbleSize val="0"/>
        </c:dLbls>
        <c:gapWidth val="0"/>
        <c:overlap val="100"/>
        <c:axId val="843140544"/>
        <c:axId val="843135104"/>
      </c:barChart>
      <c:catAx>
        <c:axId val="843140544"/>
        <c:scaling>
          <c:orientation val="minMax"/>
        </c:scaling>
        <c:delete val="0"/>
        <c:axPos val="b"/>
        <c:title>
          <c:tx>
            <c:rich>
              <a:bodyPr/>
              <a:lstStyle/>
              <a:p>
                <a:pPr>
                  <a:defRPr/>
                </a:pPr>
                <a:r>
                  <a:rPr lang="en-US"/>
                  <a:t>Grupo de Edad</a:t>
                </a:r>
              </a:p>
            </c:rich>
          </c:tx>
          <c:layout>
            <c:manualLayout>
              <c:xMode val="edge"/>
              <c:yMode val="edge"/>
              <c:x val="0.45507123558798873"/>
              <c:y val="0.88336608672135586"/>
            </c:manualLayout>
          </c:layout>
          <c:overlay val="0"/>
        </c:title>
        <c:numFmt formatCode="General" sourceLinked="0"/>
        <c:majorTickMark val="none"/>
        <c:minorTickMark val="none"/>
        <c:tickLblPos val="nextTo"/>
        <c:crossAx val="843135104"/>
        <c:crosses val="autoZero"/>
        <c:auto val="1"/>
        <c:lblAlgn val="ctr"/>
        <c:lblOffset val="100"/>
        <c:noMultiLvlLbl val="0"/>
      </c:catAx>
      <c:valAx>
        <c:axId val="843135104"/>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843140544"/>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04702840329307"/>
          <c:y val="7.1551751071611672E-2"/>
          <c:w val="0.84470798791187485"/>
          <c:h val="0.58679452764832396"/>
        </c:manualLayout>
      </c:layout>
      <c:areaChart>
        <c:grouping val="standard"/>
        <c:varyColors val="0"/>
        <c:ser>
          <c:idx val="3"/>
          <c:order val="1"/>
          <c:tx>
            <c:strRef>
              <c:f>HOSP!$A$71</c:f>
              <c:strCache>
                <c:ptCount val="1"/>
                <c:pt idx="0">
                  <c:v>Percentil 75</c:v>
                </c:pt>
              </c:strCache>
            </c:strRef>
          </c:tx>
          <c:spPr>
            <a:solidFill>
              <a:srgbClr val="FF0000"/>
            </a:solidFill>
            <a:ln w="12700">
              <a:solidFill>
                <a:srgbClr val="FF0000"/>
              </a:solidFill>
              <a:prstDash val="solid"/>
            </a:ln>
          </c:spPr>
          <c:val>
            <c:numRef>
              <c:f>HOSP!$B$71:$BA$71</c:f>
              <c:numCache>
                <c:formatCode>0.0</c:formatCode>
                <c:ptCount val="52"/>
                <c:pt idx="0">
                  <c:v>360.25</c:v>
                </c:pt>
                <c:pt idx="1">
                  <c:v>436</c:v>
                </c:pt>
                <c:pt idx="2">
                  <c:v>379</c:v>
                </c:pt>
                <c:pt idx="3">
                  <c:v>336</c:v>
                </c:pt>
                <c:pt idx="4">
                  <c:v>249</c:v>
                </c:pt>
                <c:pt idx="5">
                  <c:v>336</c:v>
                </c:pt>
                <c:pt idx="6">
                  <c:v>376</c:v>
                </c:pt>
                <c:pt idx="7">
                  <c:v>393</c:v>
                </c:pt>
                <c:pt idx="8">
                  <c:v>394</c:v>
                </c:pt>
                <c:pt idx="9">
                  <c:v>410</c:v>
                </c:pt>
                <c:pt idx="10">
                  <c:v>329</c:v>
                </c:pt>
                <c:pt idx="11">
                  <c:v>292</c:v>
                </c:pt>
                <c:pt idx="12">
                  <c:v>408</c:v>
                </c:pt>
                <c:pt idx="13">
                  <c:v>327</c:v>
                </c:pt>
                <c:pt idx="14">
                  <c:v>359</c:v>
                </c:pt>
                <c:pt idx="15">
                  <c:v>407</c:v>
                </c:pt>
                <c:pt idx="16">
                  <c:v>349</c:v>
                </c:pt>
                <c:pt idx="17">
                  <c:v>407</c:v>
                </c:pt>
                <c:pt idx="18">
                  <c:v>357</c:v>
                </c:pt>
                <c:pt idx="19">
                  <c:v>457</c:v>
                </c:pt>
                <c:pt idx="20">
                  <c:v>434</c:v>
                </c:pt>
                <c:pt idx="21">
                  <c:v>500</c:v>
                </c:pt>
                <c:pt idx="22">
                  <c:v>459</c:v>
                </c:pt>
                <c:pt idx="23">
                  <c:v>451</c:v>
                </c:pt>
                <c:pt idx="24">
                  <c:v>419</c:v>
                </c:pt>
                <c:pt idx="25">
                  <c:v>424</c:v>
                </c:pt>
                <c:pt idx="26">
                  <c:v>424</c:v>
                </c:pt>
                <c:pt idx="27">
                  <c:v>418</c:v>
                </c:pt>
                <c:pt idx="28">
                  <c:v>344</c:v>
                </c:pt>
                <c:pt idx="29">
                  <c:v>374</c:v>
                </c:pt>
                <c:pt idx="30">
                  <c:v>421</c:v>
                </c:pt>
                <c:pt idx="31">
                  <c:v>423</c:v>
                </c:pt>
                <c:pt idx="32">
                  <c:v>344</c:v>
                </c:pt>
                <c:pt idx="33">
                  <c:v>424</c:v>
                </c:pt>
                <c:pt idx="34">
                  <c:v>371</c:v>
                </c:pt>
                <c:pt idx="35">
                  <c:v>367</c:v>
                </c:pt>
                <c:pt idx="36">
                  <c:v>304</c:v>
                </c:pt>
                <c:pt idx="37">
                  <c:v>369</c:v>
                </c:pt>
                <c:pt idx="38">
                  <c:v>341</c:v>
                </c:pt>
                <c:pt idx="39">
                  <c:v>325</c:v>
                </c:pt>
                <c:pt idx="40">
                  <c:v>282</c:v>
                </c:pt>
                <c:pt idx="41">
                  <c:v>397</c:v>
                </c:pt>
                <c:pt idx="42">
                  <c:v>312</c:v>
                </c:pt>
                <c:pt idx="43">
                  <c:v>283</c:v>
                </c:pt>
                <c:pt idx="44">
                  <c:v>368</c:v>
                </c:pt>
                <c:pt idx="45">
                  <c:v>438</c:v>
                </c:pt>
                <c:pt idx="46">
                  <c:v>371</c:v>
                </c:pt>
                <c:pt idx="47">
                  <c:v>401</c:v>
                </c:pt>
                <c:pt idx="48">
                  <c:v>391</c:v>
                </c:pt>
                <c:pt idx="49">
                  <c:v>408</c:v>
                </c:pt>
                <c:pt idx="50">
                  <c:v>394</c:v>
                </c:pt>
                <c:pt idx="51">
                  <c:v>321</c:v>
                </c:pt>
              </c:numCache>
            </c:numRef>
          </c:val>
          <c:extLst xmlns:c16r2="http://schemas.microsoft.com/office/drawing/2015/06/chart">
            <c:ext xmlns:c16="http://schemas.microsoft.com/office/drawing/2014/chart" uri="{C3380CC4-5D6E-409C-BE32-E72D297353CC}">
              <c16:uniqueId val="{00000002-5A99-4791-8253-E45CCB0CC22F}"/>
            </c:ext>
          </c:extLst>
        </c:ser>
        <c:ser>
          <c:idx val="1"/>
          <c:order val="2"/>
          <c:tx>
            <c:strRef>
              <c:f>HOSP!$A$69</c:f>
              <c:strCache>
                <c:ptCount val="1"/>
                <c:pt idx="0">
                  <c:v>Mediana</c:v>
                </c:pt>
              </c:strCache>
            </c:strRef>
          </c:tx>
          <c:spPr>
            <a:solidFill>
              <a:srgbClr val="FFFF00"/>
            </a:solidFill>
            <a:ln w="12700" cap="rnd">
              <a:solidFill>
                <a:srgbClr val="FFFF00"/>
              </a:solidFill>
              <a:round/>
            </a:ln>
            <a:effectLst/>
          </c:spPr>
          <c:val>
            <c:numRef>
              <c:f>HOSP!$B$69:$BA$69</c:f>
              <c:numCache>
                <c:formatCode>0.0</c:formatCode>
                <c:ptCount val="52"/>
                <c:pt idx="0">
                  <c:v>298.5</c:v>
                </c:pt>
                <c:pt idx="1">
                  <c:v>382</c:v>
                </c:pt>
                <c:pt idx="2">
                  <c:v>295.5</c:v>
                </c:pt>
                <c:pt idx="3">
                  <c:v>289</c:v>
                </c:pt>
                <c:pt idx="4">
                  <c:v>215</c:v>
                </c:pt>
                <c:pt idx="5">
                  <c:v>262</c:v>
                </c:pt>
                <c:pt idx="6">
                  <c:v>333.5</c:v>
                </c:pt>
                <c:pt idx="7">
                  <c:v>355</c:v>
                </c:pt>
                <c:pt idx="8">
                  <c:v>349.5</c:v>
                </c:pt>
                <c:pt idx="9">
                  <c:v>314.5</c:v>
                </c:pt>
                <c:pt idx="10">
                  <c:v>316.5</c:v>
                </c:pt>
                <c:pt idx="11">
                  <c:v>268.5</c:v>
                </c:pt>
                <c:pt idx="12">
                  <c:v>394.5</c:v>
                </c:pt>
                <c:pt idx="13">
                  <c:v>297</c:v>
                </c:pt>
                <c:pt idx="14">
                  <c:v>274</c:v>
                </c:pt>
                <c:pt idx="15">
                  <c:v>311.5</c:v>
                </c:pt>
                <c:pt idx="16">
                  <c:v>278.5</c:v>
                </c:pt>
                <c:pt idx="17">
                  <c:v>383.5</c:v>
                </c:pt>
                <c:pt idx="18">
                  <c:v>346.5</c:v>
                </c:pt>
                <c:pt idx="19">
                  <c:v>422</c:v>
                </c:pt>
                <c:pt idx="20">
                  <c:v>337.5</c:v>
                </c:pt>
                <c:pt idx="21">
                  <c:v>334.5</c:v>
                </c:pt>
                <c:pt idx="22">
                  <c:v>439</c:v>
                </c:pt>
                <c:pt idx="23">
                  <c:v>399.5</c:v>
                </c:pt>
                <c:pt idx="24">
                  <c:v>363.5</c:v>
                </c:pt>
                <c:pt idx="25">
                  <c:v>340.5</c:v>
                </c:pt>
                <c:pt idx="26">
                  <c:v>391.5</c:v>
                </c:pt>
                <c:pt idx="27">
                  <c:v>404</c:v>
                </c:pt>
                <c:pt idx="28">
                  <c:v>311.5</c:v>
                </c:pt>
                <c:pt idx="29">
                  <c:v>371.5</c:v>
                </c:pt>
                <c:pt idx="30">
                  <c:v>393</c:v>
                </c:pt>
                <c:pt idx="31">
                  <c:v>356.5</c:v>
                </c:pt>
                <c:pt idx="32">
                  <c:v>269</c:v>
                </c:pt>
                <c:pt idx="33">
                  <c:v>377.5</c:v>
                </c:pt>
                <c:pt idx="34">
                  <c:v>319</c:v>
                </c:pt>
                <c:pt idx="35">
                  <c:v>318</c:v>
                </c:pt>
                <c:pt idx="36">
                  <c:v>255</c:v>
                </c:pt>
                <c:pt idx="37">
                  <c:v>315</c:v>
                </c:pt>
                <c:pt idx="38">
                  <c:v>308</c:v>
                </c:pt>
                <c:pt idx="39">
                  <c:v>269.5</c:v>
                </c:pt>
                <c:pt idx="40">
                  <c:v>242.5</c:v>
                </c:pt>
                <c:pt idx="41">
                  <c:v>309</c:v>
                </c:pt>
                <c:pt idx="42">
                  <c:v>280</c:v>
                </c:pt>
                <c:pt idx="43">
                  <c:v>269.5</c:v>
                </c:pt>
                <c:pt idx="44">
                  <c:v>270</c:v>
                </c:pt>
                <c:pt idx="45">
                  <c:v>310.5</c:v>
                </c:pt>
                <c:pt idx="46">
                  <c:v>338</c:v>
                </c:pt>
                <c:pt idx="47">
                  <c:v>317.5</c:v>
                </c:pt>
                <c:pt idx="48">
                  <c:v>343.5</c:v>
                </c:pt>
                <c:pt idx="49">
                  <c:v>374.5</c:v>
                </c:pt>
                <c:pt idx="50">
                  <c:v>334.5</c:v>
                </c:pt>
                <c:pt idx="51">
                  <c:v>294.5</c:v>
                </c:pt>
              </c:numCache>
            </c:numRef>
          </c:val>
          <c:extLst xmlns:c16r2="http://schemas.microsoft.com/office/drawing/2015/06/chart">
            <c:ext xmlns:c16="http://schemas.microsoft.com/office/drawing/2014/chart" uri="{C3380CC4-5D6E-409C-BE32-E72D297353CC}">
              <c16:uniqueId val="{00000000-5A99-4791-8253-E45CCB0CC22F}"/>
            </c:ext>
          </c:extLst>
        </c:ser>
        <c:ser>
          <c:idx val="2"/>
          <c:order val="3"/>
          <c:tx>
            <c:strRef>
              <c:f>HOSP!$A$70</c:f>
              <c:strCache>
                <c:ptCount val="1"/>
                <c:pt idx="0">
                  <c:v>Percentil 25</c:v>
                </c:pt>
              </c:strCache>
            </c:strRef>
          </c:tx>
          <c:spPr>
            <a:solidFill>
              <a:srgbClr val="92D050"/>
            </a:solidFill>
            <a:ln w="12700" cap="rnd">
              <a:solidFill>
                <a:schemeClr val="accent3"/>
              </a:solidFill>
              <a:round/>
            </a:ln>
            <a:effectLst/>
          </c:spPr>
          <c:val>
            <c:numRef>
              <c:f>HOSP!$B$70:$BA$70</c:f>
              <c:numCache>
                <c:formatCode>0.0</c:formatCode>
                <c:ptCount val="52"/>
                <c:pt idx="0">
                  <c:v>265.25</c:v>
                </c:pt>
                <c:pt idx="1">
                  <c:v>277.75</c:v>
                </c:pt>
                <c:pt idx="2">
                  <c:v>199</c:v>
                </c:pt>
                <c:pt idx="3">
                  <c:v>182</c:v>
                </c:pt>
                <c:pt idx="4">
                  <c:v>180.25</c:v>
                </c:pt>
                <c:pt idx="5">
                  <c:v>171.75</c:v>
                </c:pt>
                <c:pt idx="6">
                  <c:v>209.25</c:v>
                </c:pt>
                <c:pt idx="7">
                  <c:v>231.25</c:v>
                </c:pt>
                <c:pt idx="8">
                  <c:v>222.5</c:v>
                </c:pt>
                <c:pt idx="9">
                  <c:v>235.25</c:v>
                </c:pt>
                <c:pt idx="10">
                  <c:v>224.5</c:v>
                </c:pt>
                <c:pt idx="11">
                  <c:v>236.75</c:v>
                </c:pt>
                <c:pt idx="12">
                  <c:v>242.25</c:v>
                </c:pt>
                <c:pt idx="13">
                  <c:v>237.75</c:v>
                </c:pt>
                <c:pt idx="14">
                  <c:v>193</c:v>
                </c:pt>
                <c:pt idx="15">
                  <c:v>192.75</c:v>
                </c:pt>
                <c:pt idx="16">
                  <c:v>197.5</c:v>
                </c:pt>
                <c:pt idx="17">
                  <c:v>272.25</c:v>
                </c:pt>
                <c:pt idx="18">
                  <c:v>235.5</c:v>
                </c:pt>
                <c:pt idx="19">
                  <c:v>268.75</c:v>
                </c:pt>
                <c:pt idx="20">
                  <c:v>203.5</c:v>
                </c:pt>
                <c:pt idx="21">
                  <c:v>229</c:v>
                </c:pt>
                <c:pt idx="22">
                  <c:v>276.5</c:v>
                </c:pt>
                <c:pt idx="23">
                  <c:v>253.5</c:v>
                </c:pt>
                <c:pt idx="24">
                  <c:v>192.75</c:v>
                </c:pt>
                <c:pt idx="25">
                  <c:v>223.25</c:v>
                </c:pt>
                <c:pt idx="26">
                  <c:v>209</c:v>
                </c:pt>
                <c:pt idx="27">
                  <c:v>180.25</c:v>
                </c:pt>
                <c:pt idx="28">
                  <c:v>183</c:v>
                </c:pt>
                <c:pt idx="29">
                  <c:v>208.5</c:v>
                </c:pt>
                <c:pt idx="30">
                  <c:v>186</c:v>
                </c:pt>
                <c:pt idx="31">
                  <c:v>255.5</c:v>
                </c:pt>
                <c:pt idx="32">
                  <c:v>160.25</c:v>
                </c:pt>
                <c:pt idx="33">
                  <c:v>200.75</c:v>
                </c:pt>
                <c:pt idx="34">
                  <c:v>205</c:v>
                </c:pt>
                <c:pt idx="35">
                  <c:v>245.75</c:v>
                </c:pt>
                <c:pt idx="36">
                  <c:v>156.5</c:v>
                </c:pt>
                <c:pt idx="37">
                  <c:v>215.75</c:v>
                </c:pt>
                <c:pt idx="38">
                  <c:v>231.75</c:v>
                </c:pt>
                <c:pt idx="39">
                  <c:v>213.25</c:v>
                </c:pt>
                <c:pt idx="40">
                  <c:v>189.25</c:v>
                </c:pt>
                <c:pt idx="41">
                  <c:v>205.5</c:v>
                </c:pt>
                <c:pt idx="42">
                  <c:v>183.5</c:v>
                </c:pt>
                <c:pt idx="43">
                  <c:v>215.5</c:v>
                </c:pt>
                <c:pt idx="44">
                  <c:v>189.75</c:v>
                </c:pt>
                <c:pt idx="45">
                  <c:v>278.5</c:v>
                </c:pt>
                <c:pt idx="46">
                  <c:v>253</c:v>
                </c:pt>
                <c:pt idx="47">
                  <c:v>250.75</c:v>
                </c:pt>
                <c:pt idx="48">
                  <c:v>236</c:v>
                </c:pt>
                <c:pt idx="49">
                  <c:v>245.75</c:v>
                </c:pt>
                <c:pt idx="50">
                  <c:v>290.25</c:v>
                </c:pt>
                <c:pt idx="51">
                  <c:v>205</c:v>
                </c:pt>
              </c:numCache>
            </c:numRef>
          </c:val>
          <c:extLst xmlns:c16r2="http://schemas.microsoft.com/office/drawing/2015/06/char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43138368"/>
        <c:axId val="843135648"/>
      </c:areaChart>
      <c:scatterChart>
        <c:scatterStyle val="lineMarker"/>
        <c:varyColors val="0"/>
        <c:ser>
          <c:idx val="0"/>
          <c:order val="0"/>
          <c:tx>
            <c:strRef>
              <c:f>HOSP!$A$68</c:f>
              <c:strCache>
                <c:ptCount val="1"/>
                <c:pt idx="0">
                  <c:v>2020</c:v>
                </c:pt>
              </c:strCache>
            </c:strRef>
          </c:tx>
          <c:spPr>
            <a:ln w="12700">
              <a:solidFill>
                <a:schemeClr val="tx1"/>
              </a:solidFill>
            </a:ln>
          </c:spPr>
          <c:marker>
            <c:symbol val="circle"/>
            <c:size val="5"/>
            <c:spPr>
              <a:solidFill>
                <a:schemeClr val="tx1"/>
              </a:solidFill>
              <a:ln w="9525">
                <a:solidFill>
                  <a:schemeClr val="tx1"/>
                </a:solidFill>
                <a:prstDash val="sysDash"/>
              </a:ln>
              <a:effectLst/>
            </c:spPr>
          </c:marker>
          <c:yVal>
            <c:numRef>
              <c:f>HOSP!$B$68:$BA$68</c:f>
              <c:numCache>
                <c:formatCode>General</c:formatCode>
                <c:ptCount val="52"/>
                <c:pt idx="0">
                  <c:v>318</c:v>
                </c:pt>
                <c:pt idx="1">
                  <c:v>354</c:v>
                </c:pt>
                <c:pt idx="2">
                  <c:v>302</c:v>
                </c:pt>
                <c:pt idx="3">
                  <c:v>291</c:v>
                </c:pt>
                <c:pt idx="4">
                  <c:v>273</c:v>
                </c:pt>
                <c:pt idx="5">
                  <c:v>314</c:v>
                </c:pt>
                <c:pt idx="6">
                  <c:v>342</c:v>
                </c:pt>
                <c:pt idx="7">
                  <c:v>338</c:v>
                </c:pt>
                <c:pt idx="8">
                  <c:v>355</c:v>
                </c:pt>
                <c:pt idx="9">
                  <c:v>360</c:v>
                </c:pt>
                <c:pt idx="10">
                  <c:v>505</c:v>
                </c:pt>
                <c:pt idx="11">
                  <c:v>354</c:v>
                </c:pt>
                <c:pt idx="12">
                  <c:v>305</c:v>
                </c:pt>
                <c:pt idx="13">
                  <c:v>214</c:v>
                </c:pt>
                <c:pt idx="14">
                  <c:v>182</c:v>
                </c:pt>
                <c:pt idx="15">
                  <c:v>146</c:v>
                </c:pt>
                <c:pt idx="16">
                  <c:v>112</c:v>
                </c:pt>
                <c:pt idx="17">
                  <c:v>111</c:v>
                </c:pt>
                <c:pt idx="18">
                  <c:v>122</c:v>
                </c:pt>
                <c:pt idx="19">
                  <c:v>137</c:v>
                </c:pt>
                <c:pt idx="20">
                  <c:v>91</c:v>
                </c:pt>
                <c:pt idx="21">
                  <c:v>144</c:v>
                </c:pt>
                <c:pt idx="22">
                  <c:v>140</c:v>
                </c:pt>
                <c:pt idx="23">
                  <c:v>112</c:v>
                </c:pt>
              </c:numCache>
            </c:numRef>
          </c:yVal>
          <c:smooth val="0"/>
          <c:extLst xmlns:c16r2="http://schemas.microsoft.com/office/drawing/2015/06/char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43138368"/>
        <c:axId val="843135648"/>
      </c:scatterChart>
      <c:catAx>
        <c:axId val="843138368"/>
        <c:scaling>
          <c:orientation val="minMax"/>
        </c:scaling>
        <c:delete val="0"/>
        <c:axPos val="b"/>
        <c:title>
          <c:tx>
            <c:rich>
              <a:bodyPr/>
              <a:lstStyle/>
              <a:p>
                <a:pPr>
                  <a:defRPr/>
                </a:pPr>
                <a:r>
                  <a:rPr lang="en-US"/>
                  <a:t>Semana Epidemiológica</a:t>
                </a:r>
              </a:p>
            </c:rich>
          </c:tx>
          <c:layout>
            <c:manualLayout>
              <c:xMode val="edge"/>
              <c:yMode val="edge"/>
              <c:x val="0.41801039261740414"/>
              <c:y val="0.7476778972697142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700" b="0" i="0" baseline="0"/>
            </a:pPr>
            <a:endParaRPr lang="es-CO"/>
          </a:p>
        </c:txPr>
        <c:crossAx val="843135648"/>
        <c:crosses val="autoZero"/>
        <c:auto val="1"/>
        <c:lblAlgn val="ctr"/>
        <c:lblOffset val="100"/>
        <c:noMultiLvlLbl val="0"/>
      </c:catAx>
      <c:valAx>
        <c:axId val="843135648"/>
        <c:scaling>
          <c:orientation val="minMax"/>
        </c:scaling>
        <c:delete val="0"/>
        <c:axPos val="l"/>
        <c:title>
          <c:tx>
            <c:rich>
              <a:bodyPr/>
              <a:lstStyle/>
              <a:p>
                <a:pPr>
                  <a:defRPr sz="700" b="0" i="0" baseline="0"/>
                </a:pPr>
                <a:r>
                  <a:rPr lang="es-CO" sz="7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700" b="0" i="0" baseline="0"/>
            </a:pPr>
            <a:endParaRPr lang="es-CO"/>
          </a:p>
        </c:txPr>
        <c:crossAx val="843138368"/>
        <c:crosses val="autoZero"/>
        <c:crossBetween val="between"/>
      </c:valAx>
      <c:spPr>
        <a:noFill/>
        <a:ln w="25400">
          <a:noFill/>
        </a:ln>
      </c:spPr>
    </c:plotArea>
    <c:legend>
      <c:legendPos val="b"/>
      <c:layout/>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1"/>
          <c:tx>
            <c:strRef>
              <c:f>Hoja4!$C$1</c:f>
              <c:strCache>
                <c:ptCount val="1"/>
                <c:pt idx="0">
                  <c:v>IRA HOSP  2020</c:v>
                </c:pt>
              </c:strCache>
            </c:strRef>
          </c:tx>
          <c:spPr>
            <a:solidFill>
              <a:schemeClr val="accent1"/>
            </a:solidFill>
            <a:ln>
              <a:solidFill>
                <a:schemeClr val="accent1"/>
              </a:solidFill>
            </a:ln>
            <a:effectLst/>
          </c:spPr>
          <c:invertIfNegative val="0"/>
          <c:val>
            <c:numRef>
              <c:f>Hoja4!$C$2:$C$53</c:f>
              <c:numCache>
                <c:formatCode>General</c:formatCode>
                <c:ptCount val="52"/>
                <c:pt idx="0">
                  <c:v>318</c:v>
                </c:pt>
                <c:pt idx="1">
                  <c:v>354</c:v>
                </c:pt>
                <c:pt idx="2">
                  <c:v>302</c:v>
                </c:pt>
                <c:pt idx="3">
                  <c:v>291</c:v>
                </c:pt>
                <c:pt idx="4">
                  <c:v>273</c:v>
                </c:pt>
                <c:pt idx="5">
                  <c:v>314</c:v>
                </c:pt>
                <c:pt idx="6">
                  <c:v>342</c:v>
                </c:pt>
                <c:pt idx="7">
                  <c:v>338</c:v>
                </c:pt>
                <c:pt idx="8">
                  <c:v>355</c:v>
                </c:pt>
                <c:pt idx="9">
                  <c:v>360</c:v>
                </c:pt>
                <c:pt idx="10">
                  <c:v>505</c:v>
                </c:pt>
                <c:pt idx="11">
                  <c:v>354</c:v>
                </c:pt>
                <c:pt idx="12">
                  <c:v>305</c:v>
                </c:pt>
                <c:pt idx="13">
                  <c:v>214</c:v>
                </c:pt>
                <c:pt idx="14">
                  <c:v>182</c:v>
                </c:pt>
                <c:pt idx="15">
                  <c:v>146</c:v>
                </c:pt>
                <c:pt idx="16">
                  <c:v>112</c:v>
                </c:pt>
                <c:pt idx="17">
                  <c:v>111</c:v>
                </c:pt>
                <c:pt idx="18">
                  <c:v>122</c:v>
                </c:pt>
                <c:pt idx="19">
                  <c:v>137</c:v>
                </c:pt>
                <c:pt idx="20">
                  <c:v>91</c:v>
                </c:pt>
                <c:pt idx="21">
                  <c:v>144</c:v>
                </c:pt>
                <c:pt idx="22">
                  <c:v>140</c:v>
                </c:pt>
                <c:pt idx="23">
                  <c:v>74</c:v>
                </c:pt>
              </c:numCache>
            </c:numRef>
          </c:val>
          <c:extLst xmlns:c16r2="http://schemas.microsoft.com/office/drawing/2015/06/chart">
            <c:ext xmlns:c16="http://schemas.microsoft.com/office/drawing/2014/chart" uri="{C3380CC4-5D6E-409C-BE32-E72D297353CC}">
              <c16:uniqueId val="{00000000-B949-4A67-9396-BF9AE04FA15E}"/>
            </c:ext>
          </c:extLst>
        </c:ser>
        <c:dLbls>
          <c:showLegendKey val="0"/>
          <c:showVal val="0"/>
          <c:showCatName val="0"/>
          <c:showSerName val="0"/>
          <c:showPercent val="0"/>
          <c:showBubbleSize val="0"/>
        </c:dLbls>
        <c:gapWidth val="15"/>
        <c:overlap val="40"/>
        <c:axId val="843141632"/>
        <c:axId val="843139456"/>
      </c:barChart>
      <c:lineChart>
        <c:grouping val="standard"/>
        <c:varyColors val="0"/>
        <c:ser>
          <c:idx val="0"/>
          <c:order val="0"/>
          <c:tx>
            <c:strRef>
              <c:f>Hoja4!$B$1</c:f>
              <c:strCache>
                <c:ptCount val="1"/>
                <c:pt idx="0">
                  <c:v>IRA HOSP  2019</c:v>
                </c:pt>
              </c:strCache>
            </c:strRef>
          </c:tx>
          <c:spPr>
            <a:ln w="12700" cap="rnd">
              <a:solidFill>
                <a:schemeClr val="tx1"/>
              </a:solidFill>
              <a:round/>
            </a:ln>
            <a:effectLst/>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Hoja4!$B$2:$B$53</c:f>
              <c:numCache>
                <c:formatCode>General</c:formatCode>
                <c:ptCount val="52"/>
                <c:pt idx="0">
                  <c:v>386</c:v>
                </c:pt>
                <c:pt idx="1">
                  <c:v>449</c:v>
                </c:pt>
                <c:pt idx="2">
                  <c:v>377</c:v>
                </c:pt>
                <c:pt idx="3">
                  <c:v>404</c:v>
                </c:pt>
                <c:pt idx="4">
                  <c:v>305</c:v>
                </c:pt>
                <c:pt idx="5">
                  <c:v>332</c:v>
                </c:pt>
                <c:pt idx="6">
                  <c:v>407</c:v>
                </c:pt>
                <c:pt idx="7">
                  <c:v>355</c:v>
                </c:pt>
                <c:pt idx="8">
                  <c:v>394</c:v>
                </c:pt>
                <c:pt idx="9">
                  <c:v>284</c:v>
                </c:pt>
                <c:pt idx="10">
                  <c:v>407</c:v>
                </c:pt>
                <c:pt idx="11">
                  <c:v>310</c:v>
                </c:pt>
                <c:pt idx="12">
                  <c:v>453</c:v>
                </c:pt>
                <c:pt idx="13">
                  <c:v>421</c:v>
                </c:pt>
                <c:pt idx="14">
                  <c:v>331</c:v>
                </c:pt>
                <c:pt idx="15">
                  <c:v>474</c:v>
                </c:pt>
                <c:pt idx="16">
                  <c:v>425</c:v>
                </c:pt>
                <c:pt idx="17">
                  <c:v>443</c:v>
                </c:pt>
                <c:pt idx="18">
                  <c:v>448</c:v>
                </c:pt>
                <c:pt idx="19">
                  <c:v>388</c:v>
                </c:pt>
                <c:pt idx="20">
                  <c:v>466</c:v>
                </c:pt>
                <c:pt idx="21">
                  <c:v>338</c:v>
                </c:pt>
                <c:pt idx="22">
                  <c:v>491</c:v>
                </c:pt>
                <c:pt idx="23">
                  <c:v>506</c:v>
                </c:pt>
                <c:pt idx="24">
                  <c:v>397</c:v>
                </c:pt>
                <c:pt idx="25">
                  <c:v>433</c:v>
                </c:pt>
                <c:pt idx="26">
                  <c:v>505</c:v>
                </c:pt>
                <c:pt idx="27">
                  <c:v>417</c:v>
                </c:pt>
                <c:pt idx="28">
                  <c:v>366</c:v>
                </c:pt>
                <c:pt idx="29">
                  <c:v>443</c:v>
                </c:pt>
                <c:pt idx="30">
                  <c:v>378</c:v>
                </c:pt>
                <c:pt idx="31">
                  <c:v>363</c:v>
                </c:pt>
                <c:pt idx="32">
                  <c:v>362</c:v>
                </c:pt>
                <c:pt idx="33">
                  <c:v>332</c:v>
                </c:pt>
                <c:pt idx="34">
                  <c:v>334</c:v>
                </c:pt>
                <c:pt idx="35">
                  <c:v>319</c:v>
                </c:pt>
                <c:pt idx="36">
                  <c:v>339</c:v>
                </c:pt>
                <c:pt idx="37">
                  <c:v>305</c:v>
                </c:pt>
                <c:pt idx="38">
                  <c:v>303</c:v>
                </c:pt>
                <c:pt idx="39">
                  <c:v>292</c:v>
                </c:pt>
                <c:pt idx="40">
                  <c:v>256</c:v>
                </c:pt>
                <c:pt idx="41">
                  <c:v>342</c:v>
                </c:pt>
                <c:pt idx="42">
                  <c:v>285</c:v>
                </c:pt>
                <c:pt idx="43">
                  <c:v>325</c:v>
                </c:pt>
                <c:pt idx="44">
                  <c:v>339</c:v>
                </c:pt>
                <c:pt idx="45">
                  <c:v>317</c:v>
                </c:pt>
                <c:pt idx="46">
                  <c:v>331</c:v>
                </c:pt>
                <c:pt idx="47">
                  <c:v>343</c:v>
                </c:pt>
                <c:pt idx="48">
                  <c:v>341</c:v>
                </c:pt>
                <c:pt idx="49">
                  <c:v>365</c:v>
                </c:pt>
                <c:pt idx="50">
                  <c:v>312</c:v>
                </c:pt>
                <c:pt idx="51">
                  <c:v>376</c:v>
                </c:pt>
              </c:numCache>
            </c:numRef>
          </c:val>
          <c:smooth val="0"/>
          <c:extLst xmlns:c16r2="http://schemas.microsoft.com/office/drawing/2015/06/chart">
            <c:ext xmlns:c16="http://schemas.microsoft.com/office/drawing/2014/chart" uri="{C3380CC4-5D6E-409C-BE32-E72D297353CC}">
              <c16:uniqueId val="{00000001-B949-4A67-9396-BF9AE04FA15E}"/>
            </c:ext>
          </c:extLst>
        </c:ser>
        <c:dLbls>
          <c:showLegendKey val="0"/>
          <c:showVal val="0"/>
          <c:showCatName val="0"/>
          <c:showSerName val="0"/>
          <c:showPercent val="0"/>
          <c:showBubbleSize val="0"/>
        </c:dLbls>
        <c:marker val="1"/>
        <c:smooth val="0"/>
        <c:axId val="843141088"/>
        <c:axId val="843136192"/>
      </c:lineChart>
      <c:catAx>
        <c:axId val="8431410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Semana Epidemiológica</a:t>
                </a:r>
              </a:p>
            </c:rich>
          </c:tx>
          <c:layout>
            <c:manualLayout>
              <c:xMode val="edge"/>
              <c:yMode val="edge"/>
              <c:x val="0.38525708876554371"/>
              <c:y val="0.8708399747903853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43136192"/>
        <c:crosses val="autoZero"/>
        <c:auto val="1"/>
        <c:lblAlgn val="ctr"/>
        <c:lblOffset val="100"/>
        <c:noMultiLvlLbl val="0"/>
      </c:catAx>
      <c:valAx>
        <c:axId val="8431361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Total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43141088"/>
        <c:crosses val="autoZero"/>
        <c:crossBetween val="between"/>
      </c:valAx>
      <c:valAx>
        <c:axId val="843139456"/>
        <c:scaling>
          <c:orientation val="minMax"/>
        </c:scaling>
        <c:delete val="1"/>
        <c:axPos val="r"/>
        <c:numFmt formatCode="General" sourceLinked="1"/>
        <c:majorTickMark val="out"/>
        <c:minorTickMark val="none"/>
        <c:tickLblPos val="nextTo"/>
        <c:crossAx val="843141632"/>
        <c:crosses val="max"/>
        <c:crossBetween val="between"/>
      </c:valAx>
      <c:catAx>
        <c:axId val="843141632"/>
        <c:scaling>
          <c:orientation val="minMax"/>
        </c:scaling>
        <c:delete val="1"/>
        <c:axPos val="b"/>
        <c:majorTickMark val="out"/>
        <c:minorTickMark val="none"/>
        <c:tickLblPos val="nextTo"/>
        <c:crossAx val="843139456"/>
        <c:crosses val="autoZero"/>
        <c:auto val="1"/>
        <c:lblAlgn val="ctr"/>
        <c:lblOffset val="100"/>
        <c:noMultiLvlLbl val="0"/>
      </c:catAx>
      <c:spPr>
        <a:noFill/>
        <a:ln>
          <a:noFill/>
        </a:ln>
        <a:effectLst/>
      </c:spPr>
    </c:plotArea>
    <c:legend>
      <c:legendPos val="b"/>
      <c:layout>
        <c:manualLayout>
          <c:xMode val="edge"/>
          <c:yMode val="edge"/>
          <c:x val="0.16870392133501785"/>
          <c:y val="2.4651390724542989E-3"/>
          <c:w val="0.56785541446958765"/>
          <c:h val="9.418189623013367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49249329408967"/>
          <c:y val="4.4357049802139614E-2"/>
          <c:w val="0.8552167617151476"/>
          <c:h val="0.65821321420962375"/>
        </c:manualLayout>
      </c:layout>
      <c:areaChart>
        <c:grouping val="standard"/>
        <c:varyColors val="0"/>
        <c:ser>
          <c:idx val="3"/>
          <c:order val="1"/>
          <c:tx>
            <c:strRef>
              <c:f>UCI!$A$71</c:f>
              <c:strCache>
                <c:ptCount val="1"/>
                <c:pt idx="0">
                  <c:v>Percentil 75</c:v>
                </c:pt>
              </c:strCache>
            </c:strRef>
          </c:tx>
          <c:spPr>
            <a:solidFill>
              <a:srgbClr val="FF0000"/>
            </a:solidFill>
            <a:ln w="28575">
              <a:solidFill>
                <a:srgbClr val="FF0000"/>
              </a:solidFill>
              <a:prstDash val="solid"/>
            </a:ln>
          </c:spPr>
          <c:val>
            <c:numRef>
              <c:f>UCI!$B$71:$BA$71</c:f>
              <c:numCache>
                <c:formatCode>0.0</c:formatCode>
                <c:ptCount val="52"/>
                <c:pt idx="0">
                  <c:v>13</c:v>
                </c:pt>
                <c:pt idx="1">
                  <c:v>24</c:v>
                </c:pt>
                <c:pt idx="2">
                  <c:v>17</c:v>
                </c:pt>
                <c:pt idx="3">
                  <c:v>8</c:v>
                </c:pt>
                <c:pt idx="4">
                  <c:v>11</c:v>
                </c:pt>
                <c:pt idx="5">
                  <c:v>21</c:v>
                </c:pt>
                <c:pt idx="6">
                  <c:v>16</c:v>
                </c:pt>
                <c:pt idx="7">
                  <c:v>16</c:v>
                </c:pt>
                <c:pt idx="8">
                  <c:v>16</c:v>
                </c:pt>
                <c:pt idx="9">
                  <c:v>14</c:v>
                </c:pt>
                <c:pt idx="10">
                  <c:v>11</c:v>
                </c:pt>
                <c:pt idx="11">
                  <c:v>14</c:v>
                </c:pt>
                <c:pt idx="12">
                  <c:v>15</c:v>
                </c:pt>
                <c:pt idx="13">
                  <c:v>15</c:v>
                </c:pt>
                <c:pt idx="14">
                  <c:v>12</c:v>
                </c:pt>
                <c:pt idx="15">
                  <c:v>10</c:v>
                </c:pt>
                <c:pt idx="16">
                  <c:v>9</c:v>
                </c:pt>
                <c:pt idx="17">
                  <c:v>11</c:v>
                </c:pt>
                <c:pt idx="18">
                  <c:v>15</c:v>
                </c:pt>
                <c:pt idx="19">
                  <c:v>13</c:v>
                </c:pt>
                <c:pt idx="20">
                  <c:v>12</c:v>
                </c:pt>
                <c:pt idx="21">
                  <c:v>12</c:v>
                </c:pt>
                <c:pt idx="22">
                  <c:v>19</c:v>
                </c:pt>
                <c:pt idx="23">
                  <c:v>15</c:v>
                </c:pt>
                <c:pt idx="24">
                  <c:v>15</c:v>
                </c:pt>
                <c:pt idx="25">
                  <c:v>18</c:v>
                </c:pt>
                <c:pt idx="26">
                  <c:v>15</c:v>
                </c:pt>
                <c:pt idx="27">
                  <c:v>14</c:v>
                </c:pt>
                <c:pt idx="28">
                  <c:v>11</c:v>
                </c:pt>
                <c:pt idx="29">
                  <c:v>27</c:v>
                </c:pt>
                <c:pt idx="30">
                  <c:v>22</c:v>
                </c:pt>
                <c:pt idx="31">
                  <c:v>17</c:v>
                </c:pt>
                <c:pt idx="32">
                  <c:v>10</c:v>
                </c:pt>
                <c:pt idx="33">
                  <c:v>9</c:v>
                </c:pt>
                <c:pt idx="34">
                  <c:v>11</c:v>
                </c:pt>
                <c:pt idx="35">
                  <c:v>12</c:v>
                </c:pt>
                <c:pt idx="36">
                  <c:v>14</c:v>
                </c:pt>
                <c:pt idx="37">
                  <c:v>14</c:v>
                </c:pt>
                <c:pt idx="38">
                  <c:v>15</c:v>
                </c:pt>
                <c:pt idx="39">
                  <c:v>16</c:v>
                </c:pt>
                <c:pt idx="40">
                  <c:v>19</c:v>
                </c:pt>
                <c:pt idx="41">
                  <c:v>13</c:v>
                </c:pt>
                <c:pt idx="42">
                  <c:v>16</c:v>
                </c:pt>
                <c:pt idx="43">
                  <c:v>11</c:v>
                </c:pt>
                <c:pt idx="44">
                  <c:v>12</c:v>
                </c:pt>
                <c:pt idx="45">
                  <c:v>21</c:v>
                </c:pt>
                <c:pt idx="46">
                  <c:v>17</c:v>
                </c:pt>
                <c:pt idx="47">
                  <c:v>14</c:v>
                </c:pt>
                <c:pt idx="48">
                  <c:v>18</c:v>
                </c:pt>
                <c:pt idx="49">
                  <c:v>11</c:v>
                </c:pt>
                <c:pt idx="50">
                  <c:v>13</c:v>
                </c:pt>
                <c:pt idx="51">
                  <c:v>15</c:v>
                </c:pt>
              </c:numCache>
            </c:numRef>
          </c:val>
          <c:extLst xmlns:c16r2="http://schemas.microsoft.com/office/drawing/2015/06/chart">
            <c:ext xmlns:c16="http://schemas.microsoft.com/office/drawing/2014/chart" uri="{C3380CC4-5D6E-409C-BE32-E72D297353CC}">
              <c16:uniqueId val="{00000002-5A99-4791-8253-E45CCB0CC22F}"/>
            </c:ext>
          </c:extLst>
        </c:ser>
        <c:ser>
          <c:idx val="1"/>
          <c:order val="2"/>
          <c:tx>
            <c:strRef>
              <c:f>UCI!$A$69</c:f>
              <c:strCache>
                <c:ptCount val="1"/>
                <c:pt idx="0">
                  <c:v>Mediana</c:v>
                </c:pt>
              </c:strCache>
            </c:strRef>
          </c:tx>
          <c:spPr>
            <a:solidFill>
              <a:srgbClr val="FFFF00"/>
            </a:solidFill>
            <a:ln w="12700" cap="rnd">
              <a:solidFill>
                <a:srgbClr val="FFFF00"/>
              </a:solidFill>
              <a:round/>
            </a:ln>
            <a:effectLst/>
          </c:spPr>
          <c:val>
            <c:numRef>
              <c:f>UCI!$B$69:$BA$69</c:f>
              <c:numCache>
                <c:formatCode>0.0</c:formatCode>
                <c:ptCount val="52"/>
                <c:pt idx="0">
                  <c:v>12.5</c:v>
                </c:pt>
                <c:pt idx="1">
                  <c:v>22</c:v>
                </c:pt>
                <c:pt idx="2">
                  <c:v>16</c:v>
                </c:pt>
                <c:pt idx="3">
                  <c:v>7</c:v>
                </c:pt>
                <c:pt idx="4">
                  <c:v>10</c:v>
                </c:pt>
                <c:pt idx="5">
                  <c:v>10</c:v>
                </c:pt>
                <c:pt idx="6">
                  <c:v>13</c:v>
                </c:pt>
                <c:pt idx="7">
                  <c:v>15</c:v>
                </c:pt>
                <c:pt idx="8">
                  <c:v>16</c:v>
                </c:pt>
                <c:pt idx="9">
                  <c:v>9</c:v>
                </c:pt>
                <c:pt idx="10">
                  <c:v>10</c:v>
                </c:pt>
                <c:pt idx="11">
                  <c:v>10</c:v>
                </c:pt>
                <c:pt idx="12">
                  <c:v>14</c:v>
                </c:pt>
                <c:pt idx="13">
                  <c:v>9</c:v>
                </c:pt>
                <c:pt idx="14">
                  <c:v>7</c:v>
                </c:pt>
                <c:pt idx="15">
                  <c:v>8</c:v>
                </c:pt>
                <c:pt idx="16">
                  <c:v>5</c:v>
                </c:pt>
                <c:pt idx="17">
                  <c:v>8</c:v>
                </c:pt>
                <c:pt idx="18">
                  <c:v>14</c:v>
                </c:pt>
                <c:pt idx="19">
                  <c:v>10</c:v>
                </c:pt>
                <c:pt idx="20">
                  <c:v>9</c:v>
                </c:pt>
                <c:pt idx="21">
                  <c:v>10</c:v>
                </c:pt>
                <c:pt idx="22">
                  <c:v>11</c:v>
                </c:pt>
                <c:pt idx="23">
                  <c:v>4</c:v>
                </c:pt>
                <c:pt idx="24">
                  <c:v>14</c:v>
                </c:pt>
                <c:pt idx="25">
                  <c:v>14</c:v>
                </c:pt>
                <c:pt idx="26">
                  <c:v>12</c:v>
                </c:pt>
                <c:pt idx="27">
                  <c:v>12</c:v>
                </c:pt>
                <c:pt idx="28">
                  <c:v>8</c:v>
                </c:pt>
                <c:pt idx="29">
                  <c:v>24</c:v>
                </c:pt>
                <c:pt idx="30">
                  <c:v>13</c:v>
                </c:pt>
                <c:pt idx="31">
                  <c:v>6</c:v>
                </c:pt>
                <c:pt idx="32">
                  <c:v>8</c:v>
                </c:pt>
                <c:pt idx="33">
                  <c:v>8</c:v>
                </c:pt>
                <c:pt idx="34">
                  <c:v>11</c:v>
                </c:pt>
                <c:pt idx="35">
                  <c:v>9</c:v>
                </c:pt>
                <c:pt idx="36">
                  <c:v>12</c:v>
                </c:pt>
                <c:pt idx="37">
                  <c:v>11</c:v>
                </c:pt>
                <c:pt idx="38">
                  <c:v>12</c:v>
                </c:pt>
                <c:pt idx="39">
                  <c:v>7</c:v>
                </c:pt>
                <c:pt idx="40">
                  <c:v>11</c:v>
                </c:pt>
                <c:pt idx="41">
                  <c:v>11</c:v>
                </c:pt>
                <c:pt idx="42">
                  <c:v>14</c:v>
                </c:pt>
                <c:pt idx="43">
                  <c:v>8</c:v>
                </c:pt>
                <c:pt idx="44">
                  <c:v>10</c:v>
                </c:pt>
                <c:pt idx="45">
                  <c:v>13</c:v>
                </c:pt>
                <c:pt idx="46">
                  <c:v>14</c:v>
                </c:pt>
                <c:pt idx="47">
                  <c:v>8</c:v>
                </c:pt>
                <c:pt idx="48">
                  <c:v>17</c:v>
                </c:pt>
                <c:pt idx="49">
                  <c:v>8</c:v>
                </c:pt>
                <c:pt idx="50">
                  <c:v>10</c:v>
                </c:pt>
                <c:pt idx="51">
                  <c:v>11</c:v>
                </c:pt>
              </c:numCache>
            </c:numRef>
          </c:val>
          <c:extLst xmlns:c16r2="http://schemas.microsoft.com/office/drawing/2015/06/chart">
            <c:ext xmlns:c16="http://schemas.microsoft.com/office/drawing/2014/chart" uri="{C3380CC4-5D6E-409C-BE32-E72D297353CC}">
              <c16:uniqueId val="{00000000-5A99-4791-8253-E45CCB0CC22F}"/>
            </c:ext>
          </c:extLst>
        </c:ser>
        <c:ser>
          <c:idx val="2"/>
          <c:order val="3"/>
          <c:tx>
            <c:strRef>
              <c:f>UCI!$A$70</c:f>
              <c:strCache>
                <c:ptCount val="1"/>
                <c:pt idx="0">
                  <c:v>Percentil 25</c:v>
                </c:pt>
              </c:strCache>
            </c:strRef>
          </c:tx>
          <c:spPr>
            <a:solidFill>
              <a:srgbClr val="92D050"/>
            </a:solidFill>
            <a:ln w="12700" cap="rnd">
              <a:solidFill>
                <a:schemeClr val="accent3"/>
              </a:solidFill>
              <a:round/>
            </a:ln>
            <a:effectLst/>
          </c:spPr>
          <c:val>
            <c:numRef>
              <c:f>UCI!$B$70:$BA$70</c:f>
              <c:numCache>
                <c:formatCode>0.0</c:formatCode>
                <c:ptCount val="52"/>
                <c:pt idx="0">
                  <c:v>9</c:v>
                </c:pt>
                <c:pt idx="1">
                  <c:v>17</c:v>
                </c:pt>
                <c:pt idx="2">
                  <c:v>8</c:v>
                </c:pt>
                <c:pt idx="3">
                  <c:v>6</c:v>
                </c:pt>
                <c:pt idx="4">
                  <c:v>9</c:v>
                </c:pt>
                <c:pt idx="5">
                  <c:v>8</c:v>
                </c:pt>
                <c:pt idx="6">
                  <c:v>7</c:v>
                </c:pt>
                <c:pt idx="7">
                  <c:v>8</c:v>
                </c:pt>
                <c:pt idx="8">
                  <c:v>6</c:v>
                </c:pt>
                <c:pt idx="9">
                  <c:v>7</c:v>
                </c:pt>
                <c:pt idx="10">
                  <c:v>9</c:v>
                </c:pt>
                <c:pt idx="11">
                  <c:v>10</c:v>
                </c:pt>
                <c:pt idx="12">
                  <c:v>8</c:v>
                </c:pt>
                <c:pt idx="13">
                  <c:v>8</c:v>
                </c:pt>
                <c:pt idx="14">
                  <c:v>5</c:v>
                </c:pt>
                <c:pt idx="15">
                  <c:v>6</c:v>
                </c:pt>
                <c:pt idx="16">
                  <c:v>3</c:v>
                </c:pt>
                <c:pt idx="17">
                  <c:v>5</c:v>
                </c:pt>
                <c:pt idx="18">
                  <c:v>5</c:v>
                </c:pt>
                <c:pt idx="19">
                  <c:v>9</c:v>
                </c:pt>
                <c:pt idx="20">
                  <c:v>7</c:v>
                </c:pt>
                <c:pt idx="21">
                  <c:v>5</c:v>
                </c:pt>
                <c:pt idx="22">
                  <c:v>4</c:v>
                </c:pt>
                <c:pt idx="23">
                  <c:v>4</c:v>
                </c:pt>
                <c:pt idx="24">
                  <c:v>8</c:v>
                </c:pt>
                <c:pt idx="25">
                  <c:v>8</c:v>
                </c:pt>
                <c:pt idx="26">
                  <c:v>6</c:v>
                </c:pt>
                <c:pt idx="27">
                  <c:v>7</c:v>
                </c:pt>
                <c:pt idx="28">
                  <c:v>1</c:v>
                </c:pt>
                <c:pt idx="29">
                  <c:v>2</c:v>
                </c:pt>
                <c:pt idx="30">
                  <c:v>2</c:v>
                </c:pt>
                <c:pt idx="31">
                  <c:v>5</c:v>
                </c:pt>
                <c:pt idx="32">
                  <c:v>8</c:v>
                </c:pt>
                <c:pt idx="33">
                  <c:v>5</c:v>
                </c:pt>
                <c:pt idx="34">
                  <c:v>6</c:v>
                </c:pt>
                <c:pt idx="35">
                  <c:v>8</c:v>
                </c:pt>
                <c:pt idx="36">
                  <c:v>10</c:v>
                </c:pt>
                <c:pt idx="37">
                  <c:v>7</c:v>
                </c:pt>
                <c:pt idx="38">
                  <c:v>12</c:v>
                </c:pt>
                <c:pt idx="39">
                  <c:v>7</c:v>
                </c:pt>
                <c:pt idx="40">
                  <c:v>9</c:v>
                </c:pt>
                <c:pt idx="41">
                  <c:v>7</c:v>
                </c:pt>
                <c:pt idx="42">
                  <c:v>5</c:v>
                </c:pt>
                <c:pt idx="43">
                  <c:v>6</c:v>
                </c:pt>
                <c:pt idx="44">
                  <c:v>8</c:v>
                </c:pt>
                <c:pt idx="45">
                  <c:v>8</c:v>
                </c:pt>
                <c:pt idx="46">
                  <c:v>6</c:v>
                </c:pt>
                <c:pt idx="47">
                  <c:v>2</c:v>
                </c:pt>
                <c:pt idx="48">
                  <c:v>9</c:v>
                </c:pt>
                <c:pt idx="49">
                  <c:v>7</c:v>
                </c:pt>
                <c:pt idx="50">
                  <c:v>10</c:v>
                </c:pt>
                <c:pt idx="51">
                  <c:v>9</c:v>
                </c:pt>
              </c:numCache>
            </c:numRef>
          </c:val>
          <c:extLst xmlns:c16r2="http://schemas.microsoft.com/office/drawing/2015/06/char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43129120"/>
        <c:axId val="843137280"/>
      </c:areaChart>
      <c:scatterChart>
        <c:scatterStyle val="lineMarker"/>
        <c:varyColors val="0"/>
        <c:ser>
          <c:idx val="0"/>
          <c:order val="0"/>
          <c:tx>
            <c:strRef>
              <c:f>UCI!$A$68</c:f>
              <c:strCache>
                <c:ptCount val="1"/>
                <c:pt idx="0">
                  <c:v>2020</c:v>
                </c:pt>
              </c:strCache>
            </c:strRef>
          </c:tx>
          <c:spPr>
            <a:ln w="1270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UCI!$B$68:$BA$68</c:f>
              <c:numCache>
                <c:formatCode>General</c:formatCode>
                <c:ptCount val="52"/>
                <c:pt idx="0">
                  <c:v>15</c:v>
                </c:pt>
                <c:pt idx="1">
                  <c:v>16</c:v>
                </c:pt>
                <c:pt idx="2">
                  <c:v>16</c:v>
                </c:pt>
                <c:pt idx="3">
                  <c:v>12</c:v>
                </c:pt>
                <c:pt idx="4">
                  <c:v>12</c:v>
                </c:pt>
                <c:pt idx="5">
                  <c:v>14</c:v>
                </c:pt>
                <c:pt idx="6">
                  <c:v>13</c:v>
                </c:pt>
                <c:pt idx="7">
                  <c:v>20</c:v>
                </c:pt>
                <c:pt idx="8">
                  <c:v>21</c:v>
                </c:pt>
                <c:pt idx="9">
                  <c:v>20</c:v>
                </c:pt>
                <c:pt idx="10">
                  <c:v>22</c:v>
                </c:pt>
                <c:pt idx="11">
                  <c:v>20</c:v>
                </c:pt>
                <c:pt idx="12">
                  <c:v>25</c:v>
                </c:pt>
                <c:pt idx="13">
                  <c:v>10</c:v>
                </c:pt>
                <c:pt idx="14">
                  <c:v>20</c:v>
                </c:pt>
                <c:pt idx="15">
                  <c:v>12</c:v>
                </c:pt>
                <c:pt idx="16">
                  <c:v>17</c:v>
                </c:pt>
                <c:pt idx="17">
                  <c:v>19</c:v>
                </c:pt>
                <c:pt idx="18">
                  <c:v>19</c:v>
                </c:pt>
                <c:pt idx="19">
                  <c:v>9</c:v>
                </c:pt>
                <c:pt idx="20">
                  <c:v>12</c:v>
                </c:pt>
                <c:pt idx="21">
                  <c:v>17</c:v>
                </c:pt>
                <c:pt idx="22">
                  <c:v>11</c:v>
                </c:pt>
                <c:pt idx="23">
                  <c:v>20</c:v>
                </c:pt>
              </c:numCache>
            </c:numRef>
          </c:yVal>
          <c:smooth val="0"/>
          <c:extLst xmlns:c16r2="http://schemas.microsoft.com/office/drawing/2015/06/char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43129120"/>
        <c:axId val="843137280"/>
      </c:scatterChart>
      <c:catAx>
        <c:axId val="843129120"/>
        <c:scaling>
          <c:orientation val="minMax"/>
        </c:scaling>
        <c:delete val="0"/>
        <c:axPos val="b"/>
        <c:title>
          <c:tx>
            <c:rich>
              <a:bodyPr/>
              <a:lstStyle/>
              <a:p>
                <a:pPr>
                  <a:defRPr sz="800" b="0" i="0" baseline="0"/>
                </a:pPr>
                <a:r>
                  <a:rPr lang="en-US" sz="800" b="0" i="0" baseline="0"/>
                  <a:t>Semana Epidemiológica</a:t>
                </a:r>
              </a:p>
            </c:rich>
          </c:tx>
          <c:layout>
            <c:manualLayout>
              <c:xMode val="edge"/>
              <c:yMode val="edge"/>
              <c:x val="0.41167375307197424"/>
              <c:y val="0.7858776932937030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i="0" baseline="0"/>
            </a:pPr>
            <a:endParaRPr lang="es-CO"/>
          </a:p>
        </c:txPr>
        <c:crossAx val="843137280"/>
        <c:crosses val="autoZero"/>
        <c:auto val="1"/>
        <c:lblAlgn val="ctr"/>
        <c:lblOffset val="100"/>
        <c:noMultiLvlLbl val="0"/>
      </c:catAx>
      <c:valAx>
        <c:axId val="843137280"/>
        <c:scaling>
          <c:orientation val="minMax"/>
        </c:scaling>
        <c:delete val="0"/>
        <c:axPos val="l"/>
        <c:majorGridlines>
          <c:spPr>
            <a:ln w="9525" cap="flat" cmpd="sng" algn="ctr">
              <a:noFill/>
              <a:round/>
            </a:ln>
            <a:effectLst/>
          </c:spPr>
        </c:majorGridlines>
        <c:title>
          <c:tx>
            <c:rich>
              <a:bodyPr/>
              <a:lstStyle/>
              <a:p>
                <a:pPr>
                  <a:defRPr sz="800" b="0" i="0" baseline="0"/>
                </a:pPr>
                <a:r>
                  <a:rPr lang="es-CO" sz="8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800" b="0" i="0" baseline="0"/>
            </a:pPr>
            <a:endParaRPr lang="es-CO"/>
          </a:p>
        </c:txPr>
        <c:crossAx val="843129120"/>
        <c:crosses val="autoZero"/>
        <c:crossBetween val="between"/>
      </c:valAx>
      <c:spPr>
        <a:noFill/>
        <a:ln w="25400">
          <a:noFill/>
        </a:ln>
      </c:spPr>
    </c:plotArea>
    <c:legend>
      <c:legendPos val="b"/>
      <c:layout/>
      <c:overlay val="0"/>
      <c:spPr>
        <a:noFill/>
        <a:ln w="25400">
          <a:noFill/>
        </a:ln>
      </c:spPr>
      <c:txPr>
        <a:bodyPr rot="0" vert="horz"/>
        <a:lstStyle/>
        <a:p>
          <a:pPr>
            <a:defRPr sz="800" b="0" i="0" baseline="0"/>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1630087834219"/>
          <c:y val="9.9886293874282661E-2"/>
          <c:w val="0.84104009841409422"/>
          <c:h val="0.73930165850011786"/>
        </c:manualLayout>
      </c:layout>
      <c:barChart>
        <c:barDir val="col"/>
        <c:grouping val="clustered"/>
        <c:varyColors val="0"/>
        <c:ser>
          <c:idx val="1"/>
          <c:order val="1"/>
          <c:tx>
            <c:strRef>
              <c:f>Hoja4!$E$1</c:f>
              <c:strCache>
                <c:ptCount val="1"/>
                <c:pt idx="0">
                  <c:v>IRA UCI 2020</c:v>
                </c:pt>
              </c:strCache>
            </c:strRef>
          </c:tx>
          <c:spPr>
            <a:solidFill>
              <a:schemeClr val="accent1"/>
            </a:solidFill>
            <a:ln w="12700">
              <a:solidFill>
                <a:schemeClr val="accent1"/>
              </a:solidFill>
            </a:ln>
          </c:spPr>
          <c:invertIfNegative val="0"/>
          <c:val>
            <c:numRef>
              <c:f>Hoja4!$E$2:$E$53</c:f>
              <c:numCache>
                <c:formatCode>General</c:formatCode>
                <c:ptCount val="52"/>
                <c:pt idx="0">
                  <c:v>15</c:v>
                </c:pt>
                <c:pt idx="1">
                  <c:v>16</c:v>
                </c:pt>
                <c:pt idx="2">
                  <c:v>16</c:v>
                </c:pt>
                <c:pt idx="3">
                  <c:v>12</c:v>
                </c:pt>
                <c:pt idx="4">
                  <c:v>12</c:v>
                </c:pt>
                <c:pt idx="5">
                  <c:v>14</c:v>
                </c:pt>
                <c:pt idx="6">
                  <c:v>13</c:v>
                </c:pt>
                <c:pt idx="7">
                  <c:v>16</c:v>
                </c:pt>
                <c:pt idx="8">
                  <c:v>19</c:v>
                </c:pt>
                <c:pt idx="9">
                  <c:v>16</c:v>
                </c:pt>
                <c:pt idx="10">
                  <c:v>17</c:v>
                </c:pt>
                <c:pt idx="11">
                  <c:v>15</c:v>
                </c:pt>
                <c:pt idx="12">
                  <c:v>22</c:v>
                </c:pt>
                <c:pt idx="13">
                  <c:v>8</c:v>
                </c:pt>
                <c:pt idx="14">
                  <c:v>15</c:v>
                </c:pt>
                <c:pt idx="15">
                  <c:v>12</c:v>
                </c:pt>
                <c:pt idx="16">
                  <c:v>17</c:v>
                </c:pt>
                <c:pt idx="17">
                  <c:v>19</c:v>
                </c:pt>
                <c:pt idx="18">
                  <c:v>19</c:v>
                </c:pt>
                <c:pt idx="19">
                  <c:v>9</c:v>
                </c:pt>
                <c:pt idx="20">
                  <c:v>12</c:v>
                </c:pt>
                <c:pt idx="21">
                  <c:v>17</c:v>
                </c:pt>
                <c:pt idx="22">
                  <c:v>11</c:v>
                </c:pt>
                <c:pt idx="23">
                  <c:v>20</c:v>
                </c:pt>
              </c:numCache>
            </c:numRef>
          </c:val>
          <c:extLst xmlns:c16r2="http://schemas.microsoft.com/office/drawing/2015/06/chart">
            <c:ext xmlns:c16="http://schemas.microsoft.com/office/drawing/2014/chart" uri="{C3380CC4-5D6E-409C-BE32-E72D297353CC}">
              <c16:uniqueId val="{00000000-D1B9-4C16-BFD9-306230F9CA9B}"/>
            </c:ext>
          </c:extLst>
        </c:ser>
        <c:dLbls>
          <c:showLegendKey val="0"/>
          <c:showVal val="0"/>
          <c:showCatName val="0"/>
          <c:showSerName val="0"/>
          <c:showPercent val="0"/>
          <c:showBubbleSize val="0"/>
        </c:dLbls>
        <c:gapWidth val="0"/>
        <c:overlap val="100"/>
        <c:axId val="843134016"/>
        <c:axId val="843142720"/>
      </c:barChart>
      <c:lineChart>
        <c:grouping val="standard"/>
        <c:varyColors val="0"/>
        <c:ser>
          <c:idx val="0"/>
          <c:order val="0"/>
          <c:tx>
            <c:strRef>
              <c:f>Hoja4!$D$1</c:f>
              <c:strCache>
                <c:ptCount val="1"/>
                <c:pt idx="0">
                  <c:v>IRA UCI 2019</c:v>
                </c:pt>
              </c:strCache>
            </c:strRef>
          </c:tx>
          <c:spPr>
            <a:ln w="12700">
              <a:solidFill>
                <a:schemeClr val="tx1"/>
              </a:solidFill>
            </a:ln>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Hoja4!$D$2:$D$53</c:f>
              <c:numCache>
                <c:formatCode>General</c:formatCode>
                <c:ptCount val="52"/>
                <c:pt idx="0">
                  <c:v>8</c:v>
                </c:pt>
                <c:pt idx="1">
                  <c:v>12</c:v>
                </c:pt>
                <c:pt idx="2">
                  <c:v>13</c:v>
                </c:pt>
                <c:pt idx="3">
                  <c:v>12</c:v>
                </c:pt>
                <c:pt idx="4">
                  <c:v>15</c:v>
                </c:pt>
                <c:pt idx="5">
                  <c:v>8</c:v>
                </c:pt>
                <c:pt idx="6">
                  <c:v>11</c:v>
                </c:pt>
                <c:pt idx="7">
                  <c:v>8</c:v>
                </c:pt>
                <c:pt idx="8">
                  <c:v>9</c:v>
                </c:pt>
                <c:pt idx="9">
                  <c:v>14</c:v>
                </c:pt>
                <c:pt idx="10">
                  <c:v>15</c:v>
                </c:pt>
                <c:pt idx="11">
                  <c:v>13</c:v>
                </c:pt>
                <c:pt idx="12">
                  <c:v>16</c:v>
                </c:pt>
                <c:pt idx="13">
                  <c:v>10</c:v>
                </c:pt>
                <c:pt idx="14">
                  <c:v>9</c:v>
                </c:pt>
                <c:pt idx="15">
                  <c:v>13</c:v>
                </c:pt>
                <c:pt idx="16">
                  <c:v>14</c:v>
                </c:pt>
                <c:pt idx="17">
                  <c:v>15</c:v>
                </c:pt>
                <c:pt idx="18">
                  <c:v>17</c:v>
                </c:pt>
                <c:pt idx="19">
                  <c:v>17</c:v>
                </c:pt>
                <c:pt idx="20">
                  <c:v>13</c:v>
                </c:pt>
                <c:pt idx="21">
                  <c:v>16</c:v>
                </c:pt>
                <c:pt idx="22">
                  <c:v>23</c:v>
                </c:pt>
                <c:pt idx="23">
                  <c:v>18</c:v>
                </c:pt>
                <c:pt idx="24">
                  <c:v>19</c:v>
                </c:pt>
                <c:pt idx="25">
                  <c:v>14</c:v>
                </c:pt>
                <c:pt idx="26">
                  <c:v>23</c:v>
                </c:pt>
                <c:pt idx="27">
                  <c:v>21</c:v>
                </c:pt>
                <c:pt idx="28">
                  <c:v>30</c:v>
                </c:pt>
                <c:pt idx="29">
                  <c:v>19</c:v>
                </c:pt>
                <c:pt idx="30">
                  <c:v>8</c:v>
                </c:pt>
                <c:pt idx="31">
                  <c:v>15</c:v>
                </c:pt>
                <c:pt idx="32">
                  <c:v>21</c:v>
                </c:pt>
                <c:pt idx="33">
                  <c:v>9</c:v>
                </c:pt>
                <c:pt idx="34">
                  <c:v>20</c:v>
                </c:pt>
                <c:pt idx="35">
                  <c:v>13</c:v>
                </c:pt>
                <c:pt idx="36">
                  <c:v>9</c:v>
                </c:pt>
                <c:pt idx="37">
                  <c:v>12</c:v>
                </c:pt>
                <c:pt idx="38">
                  <c:v>18</c:v>
                </c:pt>
                <c:pt idx="39">
                  <c:v>12</c:v>
                </c:pt>
                <c:pt idx="40">
                  <c:v>14</c:v>
                </c:pt>
                <c:pt idx="41">
                  <c:v>13</c:v>
                </c:pt>
                <c:pt idx="42">
                  <c:v>12</c:v>
                </c:pt>
                <c:pt idx="43">
                  <c:v>12</c:v>
                </c:pt>
                <c:pt idx="44">
                  <c:v>16</c:v>
                </c:pt>
                <c:pt idx="45">
                  <c:v>10</c:v>
                </c:pt>
                <c:pt idx="46">
                  <c:v>23</c:v>
                </c:pt>
                <c:pt idx="47">
                  <c:v>20</c:v>
                </c:pt>
                <c:pt idx="48">
                  <c:v>19</c:v>
                </c:pt>
                <c:pt idx="49">
                  <c:v>15</c:v>
                </c:pt>
                <c:pt idx="50">
                  <c:v>19</c:v>
                </c:pt>
                <c:pt idx="51">
                  <c:v>13</c:v>
                </c:pt>
              </c:numCache>
            </c:numRef>
          </c:val>
          <c:smooth val="0"/>
          <c:extLst xmlns:c16r2="http://schemas.microsoft.com/office/drawing/2015/06/chart">
            <c:ext xmlns:c16="http://schemas.microsoft.com/office/drawing/2014/chart" uri="{C3380CC4-5D6E-409C-BE32-E72D297353CC}">
              <c16:uniqueId val="{00000001-D1B9-4C16-BFD9-306230F9CA9B}"/>
            </c:ext>
          </c:extLst>
        </c:ser>
        <c:dLbls>
          <c:showLegendKey val="0"/>
          <c:showVal val="0"/>
          <c:showCatName val="0"/>
          <c:showSerName val="0"/>
          <c:showPercent val="0"/>
          <c:showBubbleSize val="0"/>
        </c:dLbls>
        <c:marker val="1"/>
        <c:smooth val="0"/>
        <c:axId val="843137824"/>
        <c:axId val="843142176"/>
      </c:lineChart>
      <c:catAx>
        <c:axId val="843137824"/>
        <c:scaling>
          <c:orientation val="minMax"/>
        </c:scaling>
        <c:delete val="0"/>
        <c:axPos val="b"/>
        <c:numFmt formatCode="General" sourceLinked="1"/>
        <c:majorTickMark val="none"/>
        <c:minorTickMark val="none"/>
        <c:tickLblPos val="nextTo"/>
        <c:crossAx val="843142176"/>
        <c:crosses val="autoZero"/>
        <c:auto val="1"/>
        <c:lblAlgn val="ctr"/>
        <c:lblOffset val="100"/>
        <c:noMultiLvlLbl val="0"/>
      </c:catAx>
      <c:valAx>
        <c:axId val="843142176"/>
        <c:scaling>
          <c:orientation val="minMax"/>
        </c:scaling>
        <c:delete val="0"/>
        <c:axPos val="l"/>
        <c:majorGridlines>
          <c:spPr>
            <a:ln>
              <a:noFill/>
            </a:ln>
          </c:spPr>
        </c:majorGridlines>
        <c:title>
          <c:tx>
            <c:rich>
              <a:bodyPr/>
              <a:lstStyle/>
              <a:p>
                <a:pPr>
                  <a:defRPr/>
                </a:pPr>
                <a:r>
                  <a:rPr lang="en-US" sz="1000" b="1" i="0" baseline="0">
                    <a:effectLst/>
                  </a:rPr>
                  <a:t>Total de casos</a:t>
                </a:r>
                <a:endParaRPr lang="es-CO" sz="1000">
                  <a:effectLst/>
                </a:endParaRPr>
              </a:p>
            </c:rich>
          </c:tx>
          <c:layout/>
          <c:overlay val="0"/>
        </c:title>
        <c:numFmt formatCode="General" sourceLinked="1"/>
        <c:majorTickMark val="none"/>
        <c:minorTickMark val="none"/>
        <c:tickLblPos val="nextTo"/>
        <c:crossAx val="843137824"/>
        <c:crosses val="autoZero"/>
        <c:crossBetween val="between"/>
      </c:valAx>
      <c:valAx>
        <c:axId val="843142720"/>
        <c:scaling>
          <c:orientation val="minMax"/>
        </c:scaling>
        <c:delete val="1"/>
        <c:axPos val="r"/>
        <c:numFmt formatCode="General" sourceLinked="1"/>
        <c:majorTickMark val="out"/>
        <c:minorTickMark val="none"/>
        <c:tickLblPos val="nextTo"/>
        <c:crossAx val="843134016"/>
        <c:crosses val="max"/>
        <c:crossBetween val="between"/>
      </c:valAx>
      <c:catAx>
        <c:axId val="843134016"/>
        <c:scaling>
          <c:orientation val="minMax"/>
        </c:scaling>
        <c:delete val="1"/>
        <c:axPos val="b"/>
        <c:majorTickMark val="out"/>
        <c:minorTickMark val="none"/>
        <c:tickLblPos val="nextTo"/>
        <c:crossAx val="843142720"/>
        <c:crosses val="autoZero"/>
        <c:auto val="1"/>
        <c:lblAlgn val="ctr"/>
        <c:lblOffset val="100"/>
        <c:noMultiLvlLbl val="0"/>
      </c:catAx>
    </c:plotArea>
    <c:legend>
      <c:legendPos val="r"/>
      <c:layout>
        <c:manualLayout>
          <c:xMode val="edge"/>
          <c:yMode val="edge"/>
          <c:x val="0.20243365645719713"/>
          <c:y val="1.2557613117923834E-2"/>
          <c:w val="0.64252696839291024"/>
          <c:h val="0.11213963579629946"/>
        </c:manualLayout>
      </c:layout>
      <c:overlay val="0"/>
    </c:legend>
    <c:plotVisOnly val="1"/>
    <c:dispBlanksAs val="gap"/>
    <c:showDLblsOverMax val="0"/>
  </c:chart>
  <c:spPr>
    <a:ln>
      <a:noFill/>
    </a:ln>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706316472347"/>
          <c:y val="4.3233595800524938E-2"/>
          <c:w val="0.8322630125779733"/>
          <c:h val="0.76787539329881072"/>
        </c:manualLayout>
      </c:layout>
      <c:barChart>
        <c:barDir val="col"/>
        <c:grouping val="clustered"/>
        <c:varyColors val="0"/>
        <c:ser>
          <c:idx val="1"/>
          <c:order val="0"/>
          <c:spPr>
            <a:solidFill>
              <a:srgbClr val="007FDE"/>
            </a:solidFill>
          </c:spPr>
          <c:invertIfNegative val="0"/>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0.39104477611940297</c:v>
                </c:pt>
                <c:pt idx="1">
                  <c:v>5.6716417910447764E-2</c:v>
                </c:pt>
                <c:pt idx="2">
                  <c:v>8.9552238805970154E-3</c:v>
                </c:pt>
                <c:pt idx="3">
                  <c:v>2.3880597014925373E-2</c:v>
                </c:pt>
                <c:pt idx="4">
                  <c:v>8.9552238805970144E-2</c:v>
                </c:pt>
                <c:pt idx="5">
                  <c:v>0.1253731343283582</c:v>
                </c:pt>
                <c:pt idx="6">
                  <c:v>0.30447761194029849</c:v>
                </c:pt>
              </c:numCache>
            </c:numRef>
          </c:val>
          <c:extLst xmlns:c16r2="http://schemas.microsoft.com/office/drawing/2015/06/chart">
            <c:ext xmlns:c16="http://schemas.microsoft.com/office/drawing/2014/chart" uri="{C3380CC4-5D6E-409C-BE32-E72D297353CC}">
              <c16:uniqueId val="{00000000-2DA9-41B3-A49F-AE92DB49D3F2}"/>
            </c:ext>
          </c:extLst>
        </c:ser>
        <c:ser>
          <c:idx val="0"/>
          <c:order val="1"/>
          <c:spPr>
            <a:solidFill>
              <a:schemeClr val="accent1"/>
            </a:solidFill>
            <a:ln>
              <a:solidFill>
                <a:schemeClr val="accent1"/>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0.39104477611940297</c:v>
                </c:pt>
                <c:pt idx="1">
                  <c:v>5.6716417910447764E-2</c:v>
                </c:pt>
                <c:pt idx="2">
                  <c:v>8.9552238805970154E-3</c:v>
                </c:pt>
                <c:pt idx="3">
                  <c:v>2.3880597014925373E-2</c:v>
                </c:pt>
                <c:pt idx="4">
                  <c:v>8.9552238805970144E-2</c:v>
                </c:pt>
                <c:pt idx="5">
                  <c:v>0.1253731343283582</c:v>
                </c:pt>
                <c:pt idx="6">
                  <c:v>0.30447761194029849</c:v>
                </c:pt>
              </c:numCache>
            </c:numRef>
          </c:val>
          <c:extLst xmlns:c16r2="http://schemas.microsoft.com/office/drawing/2015/06/chart">
            <c:ext xmlns:c16="http://schemas.microsoft.com/office/drawing/2014/chart" uri="{C3380CC4-5D6E-409C-BE32-E72D297353CC}">
              <c16:uniqueId val="{00000008-2DA9-41B3-A49F-AE92DB49D3F2}"/>
            </c:ext>
          </c:extLst>
        </c:ser>
        <c:dLbls>
          <c:showLegendKey val="0"/>
          <c:showVal val="0"/>
          <c:showCatName val="0"/>
          <c:showSerName val="0"/>
          <c:showPercent val="0"/>
          <c:showBubbleSize val="0"/>
        </c:dLbls>
        <c:gapWidth val="0"/>
        <c:overlap val="100"/>
        <c:axId val="843140000"/>
        <c:axId val="843133472"/>
      </c:barChart>
      <c:catAx>
        <c:axId val="843140000"/>
        <c:scaling>
          <c:orientation val="minMax"/>
        </c:scaling>
        <c:delete val="0"/>
        <c:axPos val="b"/>
        <c:title>
          <c:tx>
            <c:rich>
              <a:bodyPr/>
              <a:lstStyle/>
              <a:p>
                <a:pPr>
                  <a:defRPr/>
                </a:pPr>
                <a:r>
                  <a:rPr lang="en-US"/>
                  <a:t>Grupo de Edad</a:t>
                </a:r>
              </a:p>
            </c:rich>
          </c:tx>
          <c:layout>
            <c:manualLayout>
              <c:xMode val="edge"/>
              <c:yMode val="edge"/>
              <c:x val="0.46039721225323027"/>
              <c:y val="0.90430214183454427"/>
            </c:manualLayout>
          </c:layout>
          <c:overlay val="0"/>
        </c:title>
        <c:numFmt formatCode="General" sourceLinked="0"/>
        <c:majorTickMark val="none"/>
        <c:minorTickMark val="none"/>
        <c:tickLblPos val="nextTo"/>
        <c:crossAx val="843133472"/>
        <c:crosses val="autoZero"/>
        <c:auto val="1"/>
        <c:lblAlgn val="ctr"/>
        <c:lblOffset val="100"/>
        <c:noMultiLvlLbl val="0"/>
      </c:catAx>
      <c:valAx>
        <c:axId val="843133472"/>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843140000"/>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0.3382</cdr:x>
      <cdr:y>0.91385</cdr:y>
    </cdr:from>
    <cdr:to>
      <cdr:x>0.70158</cdr:x>
      <cdr:y>1</cdr:y>
    </cdr:to>
    <cdr:pic>
      <cdr:nvPicPr>
        <cdr:cNvPr id="3" name="chart">
          <a:extLst xmlns:a="http://schemas.openxmlformats.org/drawingml/2006/main">
            <a:ext uri="{FF2B5EF4-FFF2-40B4-BE49-F238E27FC236}">
              <a16:creationId xmlns="" xmlns:a16="http://schemas.microsoft.com/office/drawing/2014/main" id="{5C024DA2-1BD8-4AA9-8FE9-92FF7EBBB33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08742" y="2109823"/>
          <a:ext cx="1728523" cy="19889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0.2948</cdr:x>
      <cdr:y>0.8737</cdr:y>
    </cdr:from>
    <cdr:to>
      <cdr:x>0.669</cdr:x>
      <cdr:y>0.96696</cdr:y>
    </cdr:to>
    <cdr:pic>
      <cdr:nvPicPr>
        <cdr:cNvPr id="2" name="chart">
          <a:extLst xmlns:a="http://schemas.openxmlformats.org/drawingml/2006/main">
            <a:ext uri="{FF2B5EF4-FFF2-40B4-BE49-F238E27FC236}">
              <a16:creationId xmlns="" xmlns:a16="http://schemas.microsoft.com/office/drawing/2014/main" id="{173CFB51-50B1-4574-9CD4-D4D284E3555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03375" y="3087464"/>
          <a:ext cx="2035174" cy="32955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0.1469</cdr:x>
      <cdr:y>0.53553</cdr:y>
    </cdr:from>
    <cdr:to>
      <cdr:x>0.96803</cdr:x>
      <cdr:y>0.53833</cdr:y>
    </cdr:to>
    <cdr:cxnSp macro="">
      <cdr:nvCxnSpPr>
        <cdr:cNvPr id="3" name="2 Conector recto de flecha">
          <a:extLst xmlns:a="http://schemas.openxmlformats.org/drawingml/2006/main">
            <a:ext uri="{FF2B5EF4-FFF2-40B4-BE49-F238E27FC236}">
              <a16:creationId xmlns="" xmlns:a16="http://schemas.microsoft.com/office/drawing/2014/main" id="{327830D6-D4B3-4090-889D-2D8B9A5DEEDA}"/>
            </a:ext>
          </a:extLst>
        </cdr:cNvPr>
        <cdr:cNvCxnSpPr/>
      </cdr:nvCxnSpPr>
      <cdr:spPr>
        <a:xfrm xmlns:a="http://schemas.openxmlformats.org/drawingml/2006/main" flipV="1">
          <a:off x="724792" y="1130194"/>
          <a:ext cx="4051294" cy="5909"/>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0.21081</cdr:x>
      <cdr:y>0.8412</cdr:y>
    </cdr:from>
    <cdr:to>
      <cdr:x>0.80818</cdr:x>
      <cdr:y>0.909</cdr:y>
    </cdr:to>
    <cdr:sp macro="" textlink="">
      <cdr:nvSpPr>
        <cdr:cNvPr id="5121" name="5 CuadroTexto"/>
        <cdr:cNvSpPr txBox="1">
          <a:spLocks xmlns:a="http://schemas.openxmlformats.org/drawingml/2006/main" noChangeArrowheads="1"/>
        </cdr:cNvSpPr>
      </cdr:nvSpPr>
      <cdr:spPr bwMode="auto">
        <a:xfrm xmlns:a="http://schemas.openxmlformats.org/drawingml/2006/main">
          <a:off x="1915599" y="6482056"/>
          <a:ext cx="5428176" cy="5224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8"/>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s-CO" sz="1000" b="1" i="0" u="none" strike="noStrike" baseline="0">
              <a:solidFill>
                <a:srgbClr val="000000"/>
              </a:solidFill>
              <a:latin typeface="Calibri"/>
            </a:rPr>
            <a:t> Semana Epidemiologica    2020</a:t>
          </a:r>
          <a:endParaRPr lang="es-CO" sz="1000" b="0" i="0" u="none" strike="noStrike" baseline="0">
            <a:solidFill>
              <a:srgbClr val="000000"/>
            </a:solidFill>
            <a:latin typeface="Calibri"/>
          </a:endParaRPr>
        </a:p>
        <a:p xmlns:a="http://schemas.openxmlformats.org/drawingml/2006/main">
          <a:pPr algn="ctr" rtl="0">
            <a:defRPr sz="1000"/>
          </a:pPr>
          <a:endParaRPr lang="es-CO" sz="1000" b="0" i="0" u="none" strike="noStrike" baseline="0">
            <a:solidFill>
              <a:srgbClr val="000000"/>
            </a:solidFill>
            <a:latin typeface="Calibri"/>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103E848-6D60-4B3D-BBB3-09EEA7D9CC86}" type="datetimeFigureOut">
              <a:rPr lang="es-ES" smtClean="0"/>
              <a:t>21/08/2020</a:t>
            </a:fld>
            <a:endParaRPr lang="es-ES"/>
          </a:p>
        </p:txBody>
      </p:sp>
      <p:sp>
        <p:nvSpPr>
          <p:cNvPr id="4" name="3 Marcador de imagen de diapositiva"/>
          <p:cNvSpPr>
            <a:spLocks noGrp="1" noRot="1" noChangeAspect="1"/>
          </p:cNvSpPr>
          <p:nvPr>
            <p:ph type="sldImg" idx="2"/>
          </p:nvPr>
        </p:nvSpPr>
        <p:spPr>
          <a:xfrm>
            <a:off x="2132013" y="696913"/>
            <a:ext cx="2746375" cy="3486150"/>
          </a:xfrm>
          <a:prstGeom prst="rect">
            <a:avLst/>
          </a:prstGeom>
          <a:noFill/>
          <a:ln w="12700">
            <a:solidFill>
              <a:prstClr val="black"/>
            </a:solidFill>
          </a:ln>
        </p:spPr>
        <p:txBody>
          <a:bodyPr vert="horz" lIns="93177" tIns="46589" rIns="93177" bIns="46589" rtlCol="0" anchor="ctr"/>
          <a:lstStyle/>
          <a:p>
            <a:endParaRPr lang="es-ES"/>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292E40-D3F9-4BD2-844F-831B1704489D}" type="slidenum">
              <a:rPr lang="es-ES" smtClean="0"/>
              <a:t>‹Nº›</a:t>
            </a:fld>
            <a:endParaRPr lang="es-ES"/>
          </a:p>
        </p:txBody>
      </p:sp>
    </p:spTree>
    <p:extLst>
      <p:ext uri="{BB962C8B-B14F-4D97-AF65-F5344CB8AC3E}">
        <p14:creationId xmlns:p14="http://schemas.microsoft.com/office/powerpoint/2010/main" val="293765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14</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15</a:t>
            </a:fld>
            <a:endParaRPr lang="es-ES"/>
          </a:p>
        </p:txBody>
      </p:sp>
    </p:spTree>
    <p:extLst>
      <p:ext uri="{BB962C8B-B14F-4D97-AF65-F5344CB8AC3E}">
        <p14:creationId xmlns:p14="http://schemas.microsoft.com/office/powerpoint/2010/main" val="23096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16</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17</a:t>
            </a:fld>
            <a:endParaRPr lang="es-ES"/>
          </a:p>
        </p:txBody>
      </p:sp>
    </p:spTree>
    <p:extLst>
      <p:ext uri="{BB962C8B-B14F-4D97-AF65-F5344CB8AC3E}">
        <p14:creationId xmlns:p14="http://schemas.microsoft.com/office/powerpoint/2010/main" val="245255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545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6650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220653" y="366187"/>
            <a:ext cx="1620202" cy="780203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60045" y="366187"/>
            <a:ext cx="4740592" cy="78020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7892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49368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68822" y="5875867"/>
            <a:ext cx="6120765" cy="181610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68822" y="3875620"/>
            <a:ext cx="6120765"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351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60045"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3660457"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3893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2779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5392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5271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60046" y="364067"/>
            <a:ext cx="2369047" cy="154940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2815353" y="364069"/>
            <a:ext cx="4025504"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360046" y="1913469"/>
            <a:ext cx="2369047"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049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11426" y="6400802"/>
            <a:ext cx="4320540" cy="755651"/>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411426" y="817033"/>
            <a:ext cx="432054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411426" y="7156453"/>
            <a:ext cx="432054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21/08/2020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9171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60045" y="366184"/>
            <a:ext cx="648081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5" y="2133603"/>
            <a:ext cx="648081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360045" y="8475136"/>
            <a:ext cx="168021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C8F11AF-62C1-494E-97FB-184CCD4F54E6}" type="datetimeFigureOut">
              <a:rPr lang="es-ES" smtClean="0"/>
              <a:t>21/08/2020</a:t>
            </a:fld>
            <a:endParaRPr lang="es-ES"/>
          </a:p>
        </p:txBody>
      </p:sp>
      <p:sp>
        <p:nvSpPr>
          <p:cNvPr id="5" name="4 Marcador de pie de página"/>
          <p:cNvSpPr>
            <a:spLocks noGrp="1"/>
          </p:cNvSpPr>
          <p:nvPr>
            <p:ph type="ftr" sz="quarter" idx="3"/>
          </p:nvPr>
        </p:nvSpPr>
        <p:spPr>
          <a:xfrm>
            <a:off x="2460308" y="8475136"/>
            <a:ext cx="2280285"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5160645" y="8475136"/>
            <a:ext cx="168021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317B15E-023E-4D9A-90EE-5512AA418FFA}" type="slidenum">
              <a:rPr lang="es-ES" smtClean="0"/>
              <a:t>‹Nº›</a:t>
            </a:fld>
            <a:endParaRPr lang="es-ES"/>
          </a:p>
        </p:txBody>
      </p:sp>
    </p:spTree>
    <p:extLst>
      <p:ext uri="{BB962C8B-B14F-4D97-AF65-F5344CB8AC3E}">
        <p14:creationId xmlns:p14="http://schemas.microsoft.com/office/powerpoint/2010/main" val="421438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chart" Target="../charts/chart17.xml"/><Relationship Id="rId10" Type="http://schemas.openxmlformats.org/officeDocument/2006/relationships/image" Target="../media/image19.png"/><Relationship Id="rId4" Type="http://schemas.openxmlformats.org/officeDocument/2006/relationships/image" Target="../media/image4.png"/><Relationship Id="rId9" Type="http://schemas.microsoft.com/office/2007/relationships/hdphoto" Target="../media/hdphoto5.wdp"/><Relationship Id="rId14" Type="http://schemas.openxmlformats.org/officeDocument/2006/relationships/chart" Target="../charts/char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7.png"/><Relationship Id="rId12"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1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chart" Target="../charts/chart13.xml"/><Relationship Id="rId5" Type="http://schemas.openxmlformats.org/officeDocument/2006/relationships/image" Target="../media/image6.png"/><Relationship Id="rId10" Type="http://schemas.openxmlformats.org/officeDocument/2006/relationships/chart" Target="../charts/chart12.xml"/><Relationship Id="rId4" Type="http://schemas.openxmlformats.org/officeDocument/2006/relationships/image" Target="../media/image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15.xml"/><Relationship Id="rId3" Type="http://schemas.openxmlformats.org/officeDocument/2006/relationships/image" Target="../media/image3.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16074" y="2328847"/>
            <a:ext cx="6840760" cy="5632311"/>
          </a:xfrm>
          <a:prstGeom prst="rect">
            <a:avLst/>
          </a:prstGeom>
        </p:spPr>
        <p:txBody>
          <a:bodyPr wrap="square">
            <a:spAutoFit/>
          </a:bodyPr>
          <a:lstStyle/>
          <a:p>
            <a:endParaRPr lang="es-ES" sz="1200" dirty="0">
              <a:latin typeface="Arial Narrow" panose="020B0606020202030204" pitchFamily="34" charset="0"/>
            </a:endParaRPr>
          </a:p>
          <a:p>
            <a:pPr algn="just"/>
            <a:r>
              <a:rPr lang="es-CO" sz="1200" dirty="0">
                <a:latin typeface="Arial Narrow" panose="020B0606020202030204" pitchFamily="34" charset="0"/>
              </a:rPr>
              <a:t>El </a:t>
            </a:r>
            <a:r>
              <a:rPr lang="es-CO" sz="1200" b="1" dirty="0">
                <a:latin typeface="Arial Narrow" panose="020B0606020202030204" pitchFamily="34" charset="0"/>
              </a:rPr>
              <a:t>Boletín de Período Epidemiológico </a:t>
            </a:r>
            <a:r>
              <a:rPr lang="es-CO" sz="1200" dirty="0">
                <a:latin typeface="Arial Narrow" panose="020B0606020202030204" pitchFamily="34" charset="0"/>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p>
          <a:p>
            <a:pPr algn="just"/>
            <a:endParaRPr lang="es-CO" sz="1200" dirty="0">
              <a:latin typeface="Arial Narrow" panose="020B0606020202030204" pitchFamily="34" charset="0"/>
            </a:endParaRPr>
          </a:p>
          <a:p>
            <a:r>
              <a:rPr lang="es-CO" sz="1200" dirty="0">
                <a:latin typeface="Arial Narrow" panose="020B0606020202030204" pitchFamily="34" charset="0"/>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Secretaria de Salud de Medellín .</a:t>
            </a:r>
            <a:endParaRPr lang="es-ES" sz="1200" dirty="0">
              <a:latin typeface="Arial Narrow" panose="020B0606020202030204" pitchFamily="34" charset="0"/>
            </a:endParaRPr>
          </a:p>
          <a:p>
            <a:r>
              <a:rPr lang="es-CO" sz="1200" dirty="0">
                <a:latin typeface="Arial Narrow" panose="020B0606020202030204" pitchFamily="34" charset="0"/>
              </a:rPr>
              <a:t> </a:t>
            </a:r>
            <a:endParaRPr lang="es-ES" sz="1200" dirty="0">
              <a:latin typeface="Arial Narrow" panose="020B0606020202030204" pitchFamily="34" charset="0"/>
            </a:endParaRPr>
          </a:p>
          <a:p>
            <a:r>
              <a:rPr lang="es-CO" sz="1200" b="1" dirty="0">
                <a:latin typeface="Arial Narrow" panose="020B0606020202030204" pitchFamily="34" charset="0"/>
              </a:rPr>
              <a:t>Subsecretaria de Salud Pública</a:t>
            </a:r>
            <a:endParaRPr lang="es-ES" sz="1200" dirty="0">
              <a:latin typeface="Arial Narrow" panose="020B0606020202030204" pitchFamily="34" charset="0"/>
            </a:endParaRPr>
          </a:p>
          <a:p>
            <a:r>
              <a:rPr lang="es-CO" sz="1200" b="1" dirty="0">
                <a:latin typeface="Arial Narrow" panose="020B0606020202030204" pitchFamily="34" charset="0"/>
              </a:rPr>
              <a:t>Programa Vigilancia Epidemiológica </a:t>
            </a:r>
            <a:endParaRPr lang="es-ES" sz="1200" dirty="0">
              <a:latin typeface="Arial Narrow" panose="020B0606020202030204" pitchFamily="34" charset="0"/>
            </a:endParaRPr>
          </a:p>
          <a:p>
            <a:r>
              <a:rPr lang="es-CO" sz="1200" b="1" dirty="0">
                <a:latin typeface="Arial Narrow" panose="020B0606020202030204" pitchFamily="34" charset="0"/>
              </a:rPr>
              <a:t>Líder de Programa: </a:t>
            </a:r>
            <a:r>
              <a:rPr lang="es-CO" sz="1200" dirty="0">
                <a:latin typeface="Arial Narrow" panose="020B0606020202030204" pitchFamily="34" charset="0"/>
              </a:rPr>
              <a:t>Rita Elena Almanza Payares</a:t>
            </a:r>
            <a:endParaRPr lang="es-ES" sz="1200" dirty="0">
              <a:latin typeface="Arial Narrow" panose="020B0606020202030204" pitchFamily="34" charset="0"/>
            </a:endParaRPr>
          </a:p>
          <a:p>
            <a:r>
              <a:rPr lang="es-CO" sz="1200" b="1" dirty="0">
                <a:latin typeface="Arial Narrow" panose="020B0606020202030204" pitchFamily="34" charset="0"/>
              </a:rPr>
              <a:t> </a:t>
            </a:r>
            <a:endParaRPr lang="es-ES" sz="1200" dirty="0">
              <a:latin typeface="Arial Narrow" panose="020B0606020202030204" pitchFamily="34" charset="0"/>
            </a:endParaRPr>
          </a:p>
          <a:p>
            <a:r>
              <a:rPr lang="es-ES" sz="1200" b="1" dirty="0">
                <a:latin typeface="Arial Narrow" panose="020B0606020202030204" pitchFamily="34" charset="0"/>
              </a:rPr>
              <a:t>Epidemiólogos</a:t>
            </a:r>
            <a:endParaRPr lang="es-ES" sz="1200" dirty="0">
              <a:latin typeface="Arial Narrow" panose="020B0606020202030204" pitchFamily="34" charset="0"/>
            </a:endParaRPr>
          </a:p>
          <a:p>
            <a:r>
              <a:rPr lang="es-CO" sz="1200" dirty="0" smtClean="0">
                <a:latin typeface="Arial Narrow" panose="020B0606020202030204" pitchFamily="34" charset="0"/>
              </a:rPr>
              <a:t>Luz Denise </a:t>
            </a:r>
            <a:r>
              <a:rPr lang="es-CO" sz="1200" dirty="0">
                <a:latin typeface="Arial Narrow" panose="020B0606020202030204" pitchFamily="34" charset="0"/>
              </a:rPr>
              <a:t>González Ortiz</a:t>
            </a:r>
            <a:endParaRPr lang="es-ES" sz="1200" dirty="0">
              <a:latin typeface="Arial Narrow" panose="020B0606020202030204" pitchFamily="34" charset="0"/>
            </a:endParaRPr>
          </a:p>
          <a:p>
            <a:r>
              <a:rPr lang="es-CO" sz="1200" dirty="0">
                <a:latin typeface="Arial Narrow" panose="020B0606020202030204" pitchFamily="34" charset="0"/>
              </a:rPr>
              <a:t>Margarita Rosa Giraldo Cifuentes</a:t>
            </a:r>
            <a:endParaRPr lang="es-ES" sz="1200" dirty="0">
              <a:latin typeface="Arial Narrow" panose="020B0606020202030204" pitchFamily="34" charset="0"/>
            </a:endParaRPr>
          </a:p>
          <a:p>
            <a:r>
              <a:rPr lang="es-CO" sz="1200" dirty="0">
                <a:latin typeface="Arial Narrow" panose="020B0606020202030204" pitchFamily="34" charset="0"/>
              </a:rPr>
              <a:t>Fernando Nicolás Montes Zuluaga </a:t>
            </a:r>
            <a:endParaRPr lang="es-ES" sz="1200" dirty="0">
              <a:latin typeface="Arial Narrow" panose="020B0606020202030204" pitchFamily="34" charset="0"/>
            </a:endParaRPr>
          </a:p>
          <a:p>
            <a:r>
              <a:rPr lang="es-CO" sz="1200" dirty="0">
                <a:latin typeface="Arial Narrow" panose="020B0606020202030204" pitchFamily="34" charset="0"/>
              </a:rPr>
              <a:t>Carlos Julio Montes </a:t>
            </a:r>
            <a:r>
              <a:rPr lang="es-CO" sz="1200" dirty="0" smtClean="0">
                <a:latin typeface="Arial Narrow" panose="020B0606020202030204" pitchFamily="34" charset="0"/>
              </a:rPr>
              <a:t>Zuluaga</a:t>
            </a:r>
          </a:p>
          <a:p>
            <a:r>
              <a:rPr lang="es-CO" sz="1200" dirty="0" smtClean="0">
                <a:latin typeface="Arial Narrow" panose="020B0606020202030204" pitchFamily="34" charset="0"/>
              </a:rPr>
              <a:t>Maria Alejandra Roa López</a:t>
            </a:r>
            <a:endParaRPr lang="es-ES" sz="1200" dirty="0">
              <a:latin typeface="Arial Narrow" panose="020B0606020202030204" pitchFamily="34" charset="0"/>
            </a:endParaRPr>
          </a:p>
          <a:p>
            <a:r>
              <a:rPr lang="es-CO" sz="1200" dirty="0" smtClean="0">
                <a:latin typeface="Arial Narrow" panose="020B0606020202030204" pitchFamily="34" charset="0"/>
              </a:rPr>
              <a:t>Isabel Cristina </a:t>
            </a:r>
            <a:r>
              <a:rPr lang="es-CO" sz="1200" dirty="0">
                <a:latin typeface="Arial Narrow" panose="020B0606020202030204" pitchFamily="34" charset="0"/>
              </a:rPr>
              <a:t>Vallejo Zapata</a:t>
            </a:r>
            <a:endParaRPr lang="es-ES" sz="1200" dirty="0">
              <a:latin typeface="Arial Narrow" panose="020B0606020202030204" pitchFamily="34" charset="0"/>
            </a:endParaRPr>
          </a:p>
          <a:p>
            <a:endParaRPr lang="es-ES" sz="1200" dirty="0">
              <a:latin typeface="Arial Narrow" panose="020B0606020202030204" pitchFamily="34" charset="0"/>
            </a:endParaRPr>
          </a:p>
          <a:p>
            <a:r>
              <a:rPr lang="es-ES" sz="1200" b="1" dirty="0">
                <a:latin typeface="Arial Narrow" panose="020B0606020202030204" pitchFamily="34" charset="0"/>
              </a:rPr>
              <a:t> </a:t>
            </a:r>
            <a:endParaRPr lang="es-ES" sz="1200" b="1" dirty="0" smtClean="0">
              <a:latin typeface="Arial Narrow" panose="020B0606020202030204" pitchFamily="34" charset="0"/>
            </a:endParaRPr>
          </a:p>
          <a:p>
            <a:endParaRPr lang="es-ES" sz="1200" b="1" dirty="0">
              <a:latin typeface="Arial Narrow" panose="020B0606020202030204" pitchFamily="34" charset="0"/>
            </a:endParaRPr>
          </a:p>
          <a:p>
            <a:endParaRPr lang="es-ES" sz="1200" dirty="0">
              <a:latin typeface="Arial Narrow" panose="020B0606020202030204" pitchFamily="34" charset="0"/>
            </a:endParaRPr>
          </a:p>
        </p:txBody>
      </p:sp>
      <p:sp>
        <p:nvSpPr>
          <p:cNvPr id="8" name="7 Rectángulo"/>
          <p:cNvSpPr/>
          <p:nvPr/>
        </p:nvSpPr>
        <p:spPr>
          <a:xfrm>
            <a:off x="2624033" y="5753560"/>
            <a:ext cx="4608512" cy="2492990"/>
          </a:xfrm>
          <a:prstGeom prst="rect">
            <a:avLst/>
          </a:prstGeom>
        </p:spPr>
        <p:txBody>
          <a:bodyPr wrap="square">
            <a:spAutoFit/>
          </a:bodyPr>
          <a:lstStyle/>
          <a:p>
            <a:r>
              <a:rPr lang="es-ES" sz="1200" b="1" dirty="0" smtClean="0">
                <a:latin typeface="Arial Narrow" panose="020B0606020202030204" pitchFamily="34" charset="0"/>
              </a:rPr>
              <a:t>Profesionales Vigilancia Epidemiológica  y Sistemas de Información</a:t>
            </a:r>
            <a:endParaRPr lang="es-ES" sz="1200" dirty="0" smtClean="0">
              <a:latin typeface="Arial Narrow" panose="020B0606020202030204" pitchFamily="34" charset="0"/>
            </a:endParaRPr>
          </a:p>
          <a:p>
            <a:r>
              <a:rPr lang="es-ES" sz="1200" dirty="0" smtClean="0">
                <a:latin typeface="Arial Narrow" panose="020B0606020202030204" pitchFamily="34" charset="0"/>
              </a:rPr>
              <a:t>José José Arteaga García </a:t>
            </a:r>
          </a:p>
          <a:p>
            <a:r>
              <a:rPr lang="es-ES" sz="1200" dirty="0" smtClean="0">
                <a:latin typeface="Arial Narrow" panose="020B0606020202030204" pitchFamily="34" charset="0"/>
              </a:rPr>
              <a:t>Laura Osorno Arias </a:t>
            </a:r>
          </a:p>
          <a:p>
            <a:r>
              <a:rPr lang="es-ES" sz="1200" dirty="0">
                <a:latin typeface="Arial Narrow" panose="020B0606020202030204" pitchFamily="34" charset="0"/>
              </a:rPr>
              <a:t>María Cecilia Ospina Mejía</a:t>
            </a:r>
          </a:p>
          <a:p>
            <a:r>
              <a:rPr lang="es-ES" sz="1200" dirty="0" smtClean="0">
                <a:latin typeface="Arial Narrow" panose="020B0606020202030204" pitchFamily="34" charset="0"/>
              </a:rPr>
              <a:t>Wilson Restrepo Manrique</a:t>
            </a:r>
          </a:p>
          <a:p>
            <a:r>
              <a:rPr lang="es-ES" sz="1200" dirty="0" smtClean="0">
                <a:latin typeface="Arial Narrow" panose="020B0606020202030204" pitchFamily="34" charset="0"/>
              </a:rPr>
              <a:t>Catalina María Vargas Guzmán </a:t>
            </a:r>
          </a:p>
          <a:p>
            <a:r>
              <a:rPr lang="es-ES" sz="1200" dirty="0" smtClean="0">
                <a:latin typeface="Arial Narrow" panose="020B0606020202030204" pitchFamily="34" charset="0"/>
              </a:rPr>
              <a:t>Sebastian Vanegas Morales</a:t>
            </a:r>
          </a:p>
          <a:p>
            <a:r>
              <a:rPr lang="es-ES" sz="1200" dirty="0">
                <a:latin typeface="Arial Narrow" panose="020B0606020202030204" pitchFamily="34" charset="0"/>
              </a:rPr>
              <a:t>Adiela María Yepes Pemberthy</a:t>
            </a:r>
          </a:p>
          <a:p>
            <a:r>
              <a:rPr lang="es-ES" sz="1200" dirty="0" smtClean="0">
                <a:latin typeface="Arial Narrow" panose="020B0606020202030204" pitchFamily="34" charset="0"/>
              </a:rPr>
              <a:t>Jonathan Zuleta Betancur</a:t>
            </a:r>
          </a:p>
          <a:p>
            <a:r>
              <a:rPr lang="es-ES" sz="1200" dirty="0">
                <a:latin typeface="Arial Narrow" panose="020B0606020202030204" pitchFamily="34" charset="0"/>
              </a:rPr>
              <a:t>Priscila Ramírez García</a:t>
            </a:r>
          </a:p>
          <a:p>
            <a:r>
              <a:rPr lang="es-ES" sz="1200" dirty="0" smtClean="0">
                <a:latin typeface="Arial Narrow" panose="020B0606020202030204" pitchFamily="34" charset="0"/>
              </a:rPr>
              <a:t>Carolina Restrepo Estrada</a:t>
            </a:r>
          </a:p>
          <a:p>
            <a:r>
              <a:rPr lang="es-ES" sz="1200" dirty="0" smtClean="0">
                <a:latin typeface="Arial Narrow" panose="020B0606020202030204" pitchFamily="34" charset="0"/>
              </a:rPr>
              <a:t>Andrés Felipe Montoya Giraldo</a:t>
            </a:r>
          </a:p>
          <a:p>
            <a:endParaRPr lang="es-ES" sz="1200" dirty="0">
              <a:latin typeface="Arial Narrow" panose="020B0606020202030204" pitchFamily="34" charset="0"/>
            </a:endParaRPr>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a:t>
            </a:r>
            <a:endParaRPr lang="es-ES" sz="1050" b="1" dirty="0">
              <a:latin typeface="Arial Narrow" panose="020B0606020202030204" pitchFamily="34" charset="0"/>
            </a:endParaRPr>
          </a:p>
        </p:txBody>
      </p:sp>
      <p:sp>
        <p:nvSpPr>
          <p:cNvPr id="10" name="9 Título"/>
          <p:cNvSpPr>
            <a:spLocks noGrp="1"/>
          </p:cNvSpPr>
          <p:nvPr>
            <p:ph type="title"/>
          </p:nvPr>
        </p:nvSpPr>
        <p:spPr>
          <a:xfrm>
            <a:off x="216074" y="2101338"/>
            <a:ext cx="2037476" cy="484619"/>
          </a:xfrm>
        </p:spPr>
        <p:txBody>
          <a:bodyPr>
            <a:noAutofit/>
          </a:bodyPr>
          <a:lstStyle/>
          <a:p>
            <a:pPr algn="l"/>
            <a:r>
              <a:rPr lang="es-ES" sz="2000" b="1" dirty="0" smtClean="0">
                <a:solidFill>
                  <a:schemeClr val="tx2">
                    <a:lumMod val="60000"/>
                    <a:lumOff val="40000"/>
                  </a:schemeClr>
                </a:solidFill>
                <a:latin typeface="Arial Narrow" panose="020B0606020202030204" pitchFamily="34" charset="0"/>
              </a:rPr>
              <a:t>Presentación</a:t>
            </a:r>
            <a:endParaRPr lang="es-ES" sz="2000" b="1" dirty="0">
              <a:solidFill>
                <a:schemeClr val="tx2">
                  <a:lumMod val="60000"/>
                  <a:lumOff val="40000"/>
                </a:schemeClr>
              </a:solidFill>
              <a:latin typeface="Arial Narrow" panose="020B0606020202030204" pitchFamily="34" charset="0"/>
            </a:endParaRPr>
          </a:p>
        </p:txBody>
      </p:sp>
      <p:grpSp>
        <p:nvGrpSpPr>
          <p:cNvPr id="2" name="Grupo 1"/>
          <p:cNvGrpSpPr/>
          <p:nvPr/>
        </p:nvGrpSpPr>
        <p:grpSpPr>
          <a:xfrm>
            <a:off x="190046" y="14169"/>
            <a:ext cx="4536554" cy="2121899"/>
            <a:chOff x="190046" y="14169"/>
            <a:chExt cx="4536554" cy="2121899"/>
          </a:xfrm>
        </p:grpSpPr>
        <p:sp>
          <p:nvSpPr>
            <p:cNvPr id="11"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2"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sp>
          <p:nvSpPr>
            <p:cNvPr id="14" name="6 Cuadro de texto"/>
            <p:cNvSpPr txBox="1"/>
            <p:nvPr/>
          </p:nvSpPr>
          <p:spPr>
            <a:xfrm>
              <a:off x="190046" y="1416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Secretaría de Salud</a:t>
              </a:r>
            </a:p>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de Medellín</a:t>
              </a:r>
              <a:r>
                <a:rPr lang="es-CO" sz="1100" b="1" kern="1200" dirty="0">
                  <a:solidFill>
                    <a:srgbClr val="000000"/>
                  </a:solidFill>
                  <a:effectLst/>
                  <a:latin typeface="Arial" panose="020B0604020202020204" pitchFamily="34" charset="0"/>
                  <a:ea typeface="MS Mincho"/>
                  <a:cs typeface="Arial" panose="020B0604020202020204" pitchFamily="34" charset="0"/>
                </a:rPr>
                <a:t> </a:t>
              </a:r>
              <a:endParaRPr lang="es-ES" sz="1200" dirty="0">
                <a:effectLst/>
                <a:latin typeface="Arial" panose="020B0604020202020204" pitchFamily="34" charset="0"/>
                <a:ea typeface="Times New Roman"/>
                <a:cs typeface="Arial" panose="020B0604020202020204" pitchFamily="34" charset="0"/>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044" y="57578"/>
            <a:ext cx="2343140" cy="1562094"/>
          </a:xfrm>
          <a:prstGeom prst="rect">
            <a:avLst/>
          </a:prstGeom>
        </p:spPr>
      </p:pic>
      <p:sp>
        <p:nvSpPr>
          <p:cNvPr id="5" name="Rectángulo 4"/>
          <p:cNvSpPr/>
          <p:nvPr/>
        </p:nvSpPr>
        <p:spPr>
          <a:xfrm>
            <a:off x="0" y="8532440"/>
            <a:ext cx="7200900" cy="611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5691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smtClean="0">
                <a:solidFill>
                  <a:schemeClr val="bg1"/>
                </a:solidFill>
                <a:latin typeface="Arial Narrow" panose="020B0606020202030204" pitchFamily="34" charset="0"/>
              </a:rPr>
              <a:t>Periodo epidemiológico 06  - 2020</a:t>
            </a:r>
            <a:endParaRPr lang="es-ES" sz="1200" b="1" dirty="0">
              <a:solidFill>
                <a:schemeClr val="bg1"/>
              </a:solidFill>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smtClean="0">
                  <a:latin typeface="Arial Narrow" panose="020B0606020202030204" pitchFamily="34" charset="0"/>
                </a:rPr>
                <a:t>621</a:t>
              </a:r>
              <a:endParaRPr lang="es-ES" sz="2000" b="1" dirty="0">
                <a:latin typeface="Arial Narrow" panose="020B0606020202030204" pitchFamily="34" charset="0"/>
              </a:endParaRPr>
            </a:p>
          </p:txBody>
        </p:sp>
      </p:grpSp>
      <p:sp>
        <p:nvSpPr>
          <p:cNvPr id="9" name="8 CuadroTexto"/>
          <p:cNvSpPr txBox="1"/>
          <p:nvPr/>
        </p:nvSpPr>
        <p:spPr>
          <a:xfrm>
            <a:off x="-16906" y="4716016"/>
            <a:ext cx="2135310" cy="830997"/>
          </a:xfrm>
          <a:prstGeom prst="rect">
            <a:avLst/>
          </a:prstGeom>
          <a:noFill/>
        </p:spPr>
        <p:txBody>
          <a:bodyPr wrap="square" rtlCol="0">
            <a:spAutoFit/>
          </a:bodyPr>
          <a:lstStyle/>
          <a:p>
            <a:pPr algn="ctr"/>
            <a:r>
              <a:rPr lang="es-ES" sz="1200" b="1" dirty="0" smtClean="0">
                <a:latin typeface="Arial Narrow" panose="020B0606020202030204" pitchFamily="34" charset="0"/>
              </a:rPr>
              <a:t>La variación </a:t>
            </a:r>
            <a:r>
              <a:rPr lang="es-ES" sz="1200" b="1" dirty="0">
                <a:latin typeface="Arial Narrow" panose="020B0606020202030204" pitchFamily="34" charset="0"/>
              </a:rPr>
              <a:t>porcentual con respecto al mismo periodo del año </a:t>
            </a:r>
            <a:r>
              <a:rPr lang="es-ES" sz="1200" b="1" dirty="0" smtClean="0">
                <a:latin typeface="Arial Narrow" panose="020B0606020202030204" pitchFamily="34" charset="0"/>
              </a:rPr>
              <a:t>anterior disminuyó en un 15,16%.</a:t>
            </a:r>
            <a:endParaRPr lang="es-ES" sz="1200" b="1" dirty="0">
              <a:latin typeface="Arial Narrow" panose="020B0606020202030204" pitchFamily="34" charset="0"/>
            </a:endParaRPr>
          </a:p>
        </p:txBody>
      </p:sp>
      <p:sp>
        <p:nvSpPr>
          <p:cNvPr id="18" name="17 Rectángulo"/>
          <p:cNvSpPr/>
          <p:nvPr/>
        </p:nvSpPr>
        <p:spPr>
          <a:xfrm>
            <a:off x="2231041" y="2020188"/>
            <a:ext cx="4946011"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a:t>
            </a:r>
            <a:r>
              <a:rPr lang="es-CO" sz="1050" dirty="0" smtClean="0">
                <a:latin typeface="Arial Narrow" panose="020B0606020202030204" pitchFamily="34" charset="0"/>
              </a:rPr>
              <a:t>intoxicaciones</a:t>
            </a:r>
            <a:r>
              <a:rPr lang="es-ES" sz="1050" dirty="0" smtClean="0">
                <a:latin typeface="Arial Narrow" panose="020B0606020202030204" pitchFamily="34" charset="0"/>
              </a:rPr>
              <a:t>. Medellín, a Periodo epidemiológico 06 acumulado  de 2017-2020. </a:t>
            </a:r>
            <a:endParaRPr lang="es-ES" sz="105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2223346" y="3706456"/>
            <a:ext cx="4961400" cy="360475"/>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Variables de interés</a:t>
              </a:r>
              <a:endParaRPr lang="es-ES" sz="1200" b="1" dirty="0">
                <a:solidFill>
                  <a:schemeClr val="bg1"/>
                </a:solidFill>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Pág10 </a:t>
            </a:r>
            <a:endParaRPr lang="es-ES" sz="1050" b="1" dirty="0">
              <a:latin typeface="Arial Narrow" panose="020B0606020202030204" pitchFamily="34" charset="0"/>
            </a:endParaRPr>
          </a:p>
        </p:txBody>
      </p:sp>
      <p:sp>
        <p:nvSpPr>
          <p:cNvPr id="37" name="36 Título"/>
          <p:cNvSpPr>
            <a:spLocks noGrp="1"/>
          </p:cNvSpPr>
          <p:nvPr>
            <p:ph type="ctrTitle"/>
          </p:nvPr>
        </p:nvSpPr>
        <p:spPr>
          <a:xfrm>
            <a:off x="-30096" y="177934"/>
            <a:ext cx="2208885" cy="400110"/>
          </a:xfrm>
          <a:noFill/>
        </p:spPr>
        <p:txBody>
          <a:bodyPr wrap="square" rtlCol="0">
            <a:spAutoFit/>
          </a:bodyPr>
          <a:lstStyle/>
          <a:p>
            <a:r>
              <a:rPr lang="es-ES" sz="2000" b="1" dirty="0" smtClean="0">
                <a:solidFill>
                  <a:schemeClr val="bg1"/>
                </a:solidFill>
                <a:latin typeface="Arial Narrow" panose="020B0606020202030204" pitchFamily="34" charset="0"/>
                <a:ea typeface="+mn-ea"/>
                <a:cs typeface="+mn-cs"/>
              </a:rPr>
              <a:t>3. Intoxicaciones</a:t>
            </a:r>
            <a:endParaRPr lang="es-ES" sz="2000" b="1" dirty="0">
              <a:solidFill>
                <a:schemeClr val="bg1"/>
              </a:solidFill>
              <a:latin typeface="Arial Narrow" panose="020B0606020202030204" pitchFamily="34" charset="0"/>
              <a:ea typeface="+mn-ea"/>
              <a:cs typeface="+mn-cs"/>
            </a:endParaRP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56,84%</a:t>
              </a:r>
              <a:endParaRPr lang="es-ES" sz="1600" b="1" dirty="0">
                <a:solidFill>
                  <a:schemeClr val="tx1"/>
                </a:solidFill>
                <a:latin typeface="Arial Narrow" panose="020B0606020202030204" pitchFamily="34" charset="0"/>
              </a:endParaRP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smtClean="0">
                  <a:latin typeface="Arial Narrow" panose="020B0606020202030204" pitchFamily="34" charset="0"/>
                </a:rPr>
                <a:t>353 casos</a:t>
              </a:r>
              <a:endParaRPr lang="es-CO" sz="1200" dirty="0"/>
            </a:p>
          </p:txBody>
        </p:sp>
      </p:grpSp>
      <p:grpSp>
        <p:nvGrpSpPr>
          <p:cNvPr id="6" name="5 Grupo"/>
          <p:cNvGrpSpPr/>
          <p:nvPr/>
        </p:nvGrpSpPr>
        <p:grpSpPr>
          <a:xfrm>
            <a:off x="4522309" y="6596400"/>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24,64%</a:t>
              </a:r>
              <a:endParaRPr lang="es-ES" sz="1600" b="1" dirty="0">
                <a:solidFill>
                  <a:schemeClr val="tx1"/>
                </a:solidFill>
                <a:latin typeface="Arial Narrow" panose="020B0606020202030204" pitchFamily="34" charset="0"/>
              </a:endParaRP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smtClean="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smtClean="0">
                  <a:latin typeface="Arial Narrow" panose="020B0606020202030204" pitchFamily="34" charset="0"/>
                </a:rPr>
                <a:t>153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6911" y="7668344"/>
            <a:ext cx="5556050" cy="353943"/>
          </a:xfrm>
          <a:prstGeom prst="rect">
            <a:avLst/>
          </a:prstGeom>
        </p:spPr>
        <p:txBody>
          <a:bodyPr wrap="square">
            <a:spAutoFit/>
          </a:bodyPr>
          <a:lstStyle/>
          <a:p>
            <a:r>
              <a:rPr lang="es-CO" sz="600" dirty="0">
                <a:latin typeface="Arial Narrow" panose="020B0606020202030204" pitchFamily="34" charset="0"/>
              </a:rPr>
              <a:t>Fuente SIVIGILA. Secretaría Salud de Medellín</a:t>
            </a:r>
          </a:p>
          <a:p>
            <a:r>
              <a:rPr lang="es-CO" sz="1100" dirty="0" smtClean="0">
                <a:latin typeface="Arial Narrow" panose="020B0606020202030204" pitchFamily="34" charset="0"/>
              </a:rPr>
              <a:t>Figura grupo de sustancia, intoxicaciones, a Periodo epidemiológico 06  acumulado . </a:t>
            </a:r>
            <a:r>
              <a:rPr lang="es-CO" sz="1100" dirty="0">
                <a:latin typeface="Arial Narrow" panose="020B0606020202030204" pitchFamily="34" charset="0"/>
              </a:rPr>
              <a:t>Medellín </a:t>
            </a:r>
            <a:r>
              <a:rPr lang="es-CO" sz="1100" dirty="0" smtClean="0">
                <a:latin typeface="Arial Narrow" panose="020B0606020202030204" pitchFamily="34" charset="0"/>
              </a:rPr>
              <a:t>2020</a:t>
            </a:r>
            <a:endParaRPr lang="es-CO" sz="1100" dirty="0">
              <a:latin typeface="Arial Narrow" panose="020B0606020202030204" pitchFamily="34" charset="0"/>
            </a:endParaRPr>
          </a:p>
        </p:txBody>
      </p:sp>
      <p:grpSp>
        <p:nvGrpSpPr>
          <p:cNvPr id="67" name="66 Grupo"/>
          <p:cNvGrpSpPr/>
          <p:nvPr/>
        </p:nvGrpSpPr>
        <p:grpSpPr>
          <a:xfrm>
            <a:off x="4905808" y="4866208"/>
            <a:ext cx="877163" cy="894649"/>
            <a:chOff x="5265956" y="1265576"/>
            <a:chExt cx="877163"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12,88%</a:t>
              </a:r>
              <a:endParaRPr lang="es-ES" sz="1600" b="1" dirty="0">
                <a:solidFill>
                  <a:schemeClr val="tx1"/>
                </a:solidFill>
                <a:latin typeface="Arial Narrow" panose="020B0606020202030204" pitchFamily="34" charset="0"/>
              </a:endParaRPr>
            </a:p>
          </p:txBody>
        </p:sp>
        <p:sp>
          <p:nvSpPr>
            <p:cNvPr id="69" name="68 Rectángulo"/>
            <p:cNvSpPr/>
            <p:nvPr/>
          </p:nvSpPr>
          <p:spPr>
            <a:xfrm>
              <a:off x="5265956" y="1265576"/>
              <a:ext cx="877163" cy="276999"/>
            </a:xfrm>
            <a:prstGeom prst="rect">
              <a:avLst/>
            </a:prstGeom>
          </p:spPr>
          <p:txBody>
            <a:bodyPr wrap="none">
              <a:spAutoFit/>
            </a:bodyPr>
            <a:lstStyle/>
            <a:p>
              <a:r>
                <a:rPr lang="es-ES" sz="1200" b="1" u="sng" dirty="0" smtClean="0">
                  <a:latin typeface="Arial Narrow" panose="020B0606020202030204" pitchFamily="34" charset="0"/>
                </a:rPr>
                <a:t>&lt; de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smtClean="0">
                  <a:latin typeface="Arial Narrow" panose="020B0606020202030204" pitchFamily="34" charset="0"/>
                </a:rPr>
                <a:t>80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Oral</a:t>
              </a:r>
              <a:endParaRPr lang="es-ES" sz="1100" b="1" dirty="0" smtClean="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63,12%</a:t>
              </a:r>
              <a:endParaRPr lang="es-ES" sz="1600" b="1" dirty="0">
                <a:solidFill>
                  <a:schemeClr val="tx1"/>
                </a:solidFill>
                <a:latin typeface="Arial Narrow" panose="020B0606020202030204" pitchFamily="34" charset="0"/>
              </a:endParaRP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smtClean="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smtClean="0">
                  <a:latin typeface="Arial Narrow" panose="020B0606020202030204" pitchFamily="34" charset="0"/>
                </a:rPr>
                <a:t>392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smtClean="0">
                <a:latin typeface="Arial Narrow" panose="020B0606020202030204" pitchFamily="34" charset="0"/>
              </a:rPr>
              <a:t>Incidencia </a:t>
            </a:r>
            <a:r>
              <a:rPr lang="es-ES" sz="1050" b="1" dirty="0">
                <a:latin typeface="Arial Narrow" panose="020B0606020202030204" pitchFamily="34" charset="0"/>
              </a:rPr>
              <a:t>en </a:t>
            </a:r>
            <a:r>
              <a:rPr lang="es-ES" sz="1050" b="1" dirty="0" smtClean="0">
                <a:latin typeface="Arial Narrow" panose="020B0606020202030204" pitchFamily="34" charset="0"/>
              </a:rPr>
              <a:t>población general </a:t>
            </a:r>
            <a:r>
              <a:rPr lang="es-CO" sz="1050" b="1" dirty="0" smtClean="0">
                <a:latin typeface="Arial Narrow" panose="020B0606020202030204" pitchFamily="34" charset="0"/>
              </a:rPr>
              <a:t>x </a:t>
            </a: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75" name="74 CuadroTexto"/>
          <p:cNvSpPr txBox="1"/>
          <p:nvPr/>
        </p:nvSpPr>
        <p:spPr>
          <a:xfrm>
            <a:off x="2411135" y="3271156"/>
            <a:ext cx="1409360"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3,9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smtClean="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Indicadores</a:t>
              </a:r>
              <a:endParaRPr lang="es-ES" sz="1200" b="1" dirty="0">
                <a:solidFill>
                  <a:schemeClr val="bg1"/>
                </a:solidFill>
                <a:latin typeface="Arial Narrow" panose="020B0606020202030204" pitchFamily="34" charset="0"/>
              </a:endParaRP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smtClean="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60,23%</a:t>
              </a:r>
              <a:endParaRPr lang="es-ES" sz="1600" b="1" dirty="0">
                <a:solidFill>
                  <a:schemeClr val="tx1"/>
                </a:solidFill>
                <a:latin typeface="Arial Narrow" panose="020B0606020202030204" pitchFamily="34" charset="0"/>
              </a:endParaRP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smtClean="0">
                  <a:latin typeface="Arial Narrow" panose="020B0606020202030204" pitchFamily="34" charset="0"/>
                </a:rPr>
                <a:t>374 casos</a:t>
              </a:r>
              <a:endParaRPr lang="es-CO" sz="1200" dirty="0"/>
            </a:p>
          </p:txBody>
        </p:sp>
      </p:grpSp>
      <p:grpSp>
        <p:nvGrpSpPr>
          <p:cNvPr id="106" name="105 Grupo"/>
          <p:cNvGrpSpPr/>
          <p:nvPr/>
        </p:nvGrpSpPr>
        <p:grpSpPr>
          <a:xfrm>
            <a:off x="4013888" y="4872449"/>
            <a:ext cx="944489" cy="883043"/>
            <a:chOff x="1033171" y="8262441"/>
            <a:chExt cx="944489"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14,17%</a:t>
              </a:r>
              <a:endParaRPr lang="es-ES" sz="1600" b="1" dirty="0">
                <a:solidFill>
                  <a:schemeClr val="tx1"/>
                </a:solidFill>
                <a:latin typeface="Arial Narrow" panose="020B0606020202030204" pitchFamily="34" charset="0"/>
              </a:endParaRPr>
            </a:p>
          </p:txBody>
        </p:sp>
        <p:sp>
          <p:nvSpPr>
            <p:cNvPr id="108" name="107 Rectángulo"/>
            <p:cNvSpPr/>
            <p:nvPr/>
          </p:nvSpPr>
          <p:spPr>
            <a:xfrm>
              <a:off x="1033171" y="8262441"/>
              <a:ext cx="944489" cy="276999"/>
            </a:xfrm>
            <a:prstGeom prst="rect">
              <a:avLst/>
            </a:prstGeom>
          </p:spPr>
          <p:txBody>
            <a:bodyPr wrap="none">
              <a:spAutoFit/>
            </a:bodyPr>
            <a:lstStyle/>
            <a:p>
              <a:r>
                <a:rPr lang="es-ES" sz="1200" b="1" u="sng" dirty="0">
                  <a:latin typeface="Arial Narrow" panose="020B0606020202030204" pitchFamily="34" charset="0"/>
                </a:rPr>
                <a:t>5</a:t>
              </a:r>
              <a:r>
                <a:rPr lang="es-ES" sz="1200" b="1" u="sng" dirty="0" smtClean="0">
                  <a:latin typeface="Arial Narrow" panose="020B0606020202030204" pitchFamily="34" charset="0"/>
                </a:rPr>
                <a:t> de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20069" cy="276999"/>
            </a:xfrm>
            <a:prstGeom prst="rect">
              <a:avLst/>
            </a:prstGeom>
          </p:spPr>
          <p:txBody>
            <a:bodyPr wrap="none">
              <a:spAutoFit/>
            </a:bodyPr>
            <a:lstStyle/>
            <a:p>
              <a:r>
                <a:rPr lang="es-ES" sz="1200" b="1" dirty="0" smtClean="0">
                  <a:latin typeface="Arial Narrow" panose="020B0606020202030204" pitchFamily="34" charset="0"/>
                </a:rPr>
                <a:t>88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4,51%</a:t>
              </a:r>
              <a:endParaRPr lang="es-ES" sz="1600" b="1" dirty="0">
                <a:solidFill>
                  <a:schemeClr val="tx1"/>
                </a:solidFill>
                <a:latin typeface="Arial Narrow" panose="020B0606020202030204" pitchFamily="34" charset="0"/>
              </a:endParaRP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smtClean="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smtClean="0">
                  <a:latin typeface="Arial Narrow" panose="020B0606020202030204" pitchFamily="34" charset="0"/>
                </a:rPr>
                <a:t>28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4,83%</a:t>
              </a:r>
              <a:endParaRPr lang="es-ES" sz="1600" b="1" dirty="0">
                <a:solidFill>
                  <a:schemeClr val="tx1"/>
                </a:solidFill>
                <a:latin typeface="Arial Narrow" panose="020B0606020202030204" pitchFamily="34" charset="0"/>
              </a:endParaRP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smtClean="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smtClean="0">
                  <a:latin typeface="Arial Narrow" panose="020B0606020202030204" pitchFamily="34" charset="0"/>
                </a:rPr>
                <a:t>30 casos</a:t>
              </a:r>
              <a:endParaRPr lang="es-CO" sz="1200" dirty="0"/>
            </a:p>
          </p:txBody>
        </p:sp>
      </p:grpSp>
      <p:sp>
        <p:nvSpPr>
          <p:cNvPr id="95" name="94 CuadroTexto"/>
          <p:cNvSpPr txBox="1"/>
          <p:nvPr/>
        </p:nvSpPr>
        <p:spPr>
          <a:xfrm>
            <a:off x="5902928" y="3440403"/>
            <a:ext cx="1239442"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No hubo casos</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Sexo y Edad</a:t>
              </a:r>
              <a:endParaRPr lang="es-ES" sz="1400" b="1" dirty="0">
                <a:latin typeface="Arial Narrow" panose="020B0606020202030204" pitchFamily="34" charset="0"/>
              </a:endParaRP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Lugar de exposición</a:t>
              </a:r>
              <a:endParaRPr lang="es-ES" sz="1400" b="1" dirty="0">
                <a:latin typeface="Arial Narrow" panose="020B0606020202030204" pitchFamily="34" charset="0"/>
              </a:endParaRPr>
            </a:p>
          </p:txBody>
        </p:sp>
      </p:grpSp>
      <p:sp>
        <p:nvSpPr>
          <p:cNvPr id="120" name="84 Rectángulo"/>
          <p:cNvSpPr/>
          <p:nvPr/>
        </p:nvSpPr>
        <p:spPr>
          <a:xfrm>
            <a:off x="-11634" y="8317794"/>
            <a:ext cx="7135004" cy="646331"/>
          </a:xfrm>
          <a:prstGeom prst="rect">
            <a:avLst/>
          </a:prstGeom>
        </p:spPr>
        <p:txBody>
          <a:bodyPr wrap="square">
            <a:spAutoFit/>
          </a:bodyPr>
          <a:lstStyle/>
          <a:p>
            <a:pPr algn="just"/>
            <a:r>
              <a:rPr lang="es-CO" sz="1200" dirty="0" smtClean="0">
                <a:solidFill>
                  <a:srgbClr val="FF0000"/>
                </a:solidFill>
                <a:latin typeface="Arial Narrow" panose="020B0606020202030204" pitchFamily="34" charset="0"/>
              </a:rPr>
              <a:t>El comportamiento de la notificación tuvo un descenso del 15,16% respecto al mismo periodo del año anterior.</a:t>
            </a:r>
          </a:p>
          <a:p>
            <a:pPr algn="just"/>
            <a:r>
              <a:rPr lang="es-CO" sz="1200" dirty="0" smtClean="0">
                <a:solidFill>
                  <a:srgbClr val="FF0000"/>
                </a:solidFill>
                <a:latin typeface="Arial Narrow" panose="020B0606020202030204" pitchFamily="34" charset="0"/>
              </a:rPr>
              <a:t>El 49,60% de las notificaciones relacionadas con las intoxicaciones corresponden aquellas notificadas por sustancias psicoactivas, principalmente en los hombres y dichas exposiciones ocurrieron </a:t>
            </a:r>
            <a:r>
              <a:rPr lang="es-CO" sz="1200" dirty="0">
                <a:solidFill>
                  <a:srgbClr val="FF0000"/>
                </a:solidFill>
                <a:latin typeface="Arial Narrow" panose="020B0606020202030204" pitchFamily="34" charset="0"/>
              </a:rPr>
              <a:t>en el hogar. </a:t>
            </a:r>
            <a:endParaRPr lang="es-ES" sz="1200" dirty="0">
              <a:solidFill>
                <a:srgbClr val="FF0000"/>
              </a:solidFill>
              <a:latin typeface="Arial Narrow" panose="020B0606020202030204" pitchFamily="34" charset="0"/>
            </a:endParaRPr>
          </a:p>
        </p:txBody>
      </p:sp>
      <p:sp>
        <p:nvSpPr>
          <p:cNvPr id="121" name="108 Rectángulo"/>
          <p:cNvSpPr/>
          <p:nvPr/>
        </p:nvSpPr>
        <p:spPr>
          <a:xfrm>
            <a:off x="-1849" y="8013308"/>
            <a:ext cx="7200900" cy="310824"/>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93859" y="8056850"/>
            <a:ext cx="3446504" cy="276999"/>
            <a:chOff x="2448322" y="33831"/>
            <a:chExt cx="3446504" cy="276999"/>
          </a:xfrm>
        </p:grpSpPr>
        <p:sp>
          <p:nvSpPr>
            <p:cNvPr id="123"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02538" y="33831"/>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Consideraciones técnicas</a:t>
              </a:r>
              <a:endParaRPr lang="es-ES" sz="1200" b="1" dirty="0">
                <a:solidFill>
                  <a:schemeClr val="bg1"/>
                </a:solidFill>
                <a:latin typeface="Arial Narrow" panose="020B0606020202030204" pitchFamily="34" charset="0"/>
              </a:endParaRPr>
            </a:p>
          </p:txBody>
        </p:sp>
      </p:grpSp>
      <p:grpSp>
        <p:nvGrpSpPr>
          <p:cNvPr id="126" name="2 Grupo"/>
          <p:cNvGrpSpPr/>
          <p:nvPr/>
        </p:nvGrpSpPr>
        <p:grpSpPr>
          <a:xfrm>
            <a:off x="3132756"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43,16%</a:t>
              </a:r>
              <a:endParaRPr lang="es-ES" sz="1600" b="1" dirty="0">
                <a:solidFill>
                  <a:schemeClr val="tx1"/>
                </a:solidFill>
                <a:latin typeface="Arial Narrow" panose="020B0606020202030204" pitchFamily="34" charset="0"/>
              </a:endParaRP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smtClean="0">
                  <a:latin typeface="Arial Narrow" panose="020B0606020202030204" pitchFamily="34" charset="0"/>
                </a:rPr>
                <a:t>268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8" name="4 Gráfico"/>
          <p:cNvGraphicFramePr>
            <a:graphicFrameLocks/>
          </p:cNvGraphicFramePr>
          <p:nvPr>
            <p:extLst>
              <p:ext uri="{D42A27DB-BD31-4B8C-83A1-F6EECF244321}">
                <p14:modId xmlns:p14="http://schemas.microsoft.com/office/powerpoint/2010/main" val="2911549168"/>
              </p:ext>
            </p:extLst>
          </p:nvPr>
        </p:nvGraphicFramePr>
        <p:xfrm>
          <a:off x="2062178" y="273187"/>
          <a:ext cx="4990622" cy="193274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32" name="Gráfico 131"/>
          <p:cNvGraphicFramePr>
            <a:graphicFrameLocks/>
          </p:cNvGraphicFramePr>
          <p:nvPr>
            <p:extLst>
              <p:ext uri="{D42A27DB-BD31-4B8C-83A1-F6EECF244321}">
                <p14:modId xmlns:p14="http://schemas.microsoft.com/office/powerpoint/2010/main" val="2945797599"/>
              </p:ext>
            </p:extLst>
          </p:nvPr>
        </p:nvGraphicFramePr>
        <p:xfrm>
          <a:off x="93859" y="5771902"/>
          <a:ext cx="3483176" cy="1939561"/>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1866264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65657"/>
            <a:ext cx="2166585" cy="288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Periodo epidemiológico 06  - 2020</a:t>
            </a:r>
            <a:endParaRPr lang="es-ES" sz="1200" b="1" dirty="0">
              <a:solidFill>
                <a:schemeClr val="bg1"/>
              </a:solidFill>
              <a:latin typeface="Arial Narrow" panose="020B0606020202030204" pitchFamily="34" charset="0"/>
            </a:endParaRP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smtClean="0">
                  <a:latin typeface="Arial Narrow" panose="020B0606020202030204" pitchFamily="34" charset="0"/>
                </a:rPr>
                <a:t>255</a:t>
              </a:r>
              <a:endParaRPr lang="es-ES" b="1" dirty="0">
                <a:latin typeface="Arial Narrow" panose="020B0606020202030204" pitchFamily="34" charset="0"/>
              </a:endParaRP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11</a:t>
            </a:r>
            <a:endParaRPr lang="es-ES" sz="1050" b="1" dirty="0">
              <a:latin typeface="Arial Narrow" panose="020B0606020202030204" pitchFamily="34" charset="0"/>
            </a:endParaRP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smtClean="0">
                <a:solidFill>
                  <a:schemeClr val="bg1"/>
                </a:solidFill>
                <a:latin typeface="Arial Narrow" panose="020B0606020202030204" pitchFamily="34" charset="0"/>
              </a:rPr>
              <a:t>4. Enfermedad </a:t>
            </a:r>
            <a:r>
              <a:rPr lang="es-ES" sz="2000" b="1" dirty="0">
                <a:solidFill>
                  <a:schemeClr val="bg1"/>
                </a:solidFill>
                <a:latin typeface="Arial Narrow" panose="020B0606020202030204" pitchFamily="34" charset="0"/>
              </a:rPr>
              <a:t>transmitida por alimentos </a:t>
            </a:r>
            <a:r>
              <a:rPr lang="es-ES" sz="2000" b="1" dirty="0" smtClean="0">
                <a:solidFill>
                  <a:schemeClr val="bg1"/>
                </a:solidFill>
                <a:latin typeface="Arial Narrow" panose="020B0606020202030204" pitchFamily="34" charset="0"/>
                <a:ea typeface="+mn-ea"/>
                <a:cs typeface="+mn-cs"/>
              </a:rPr>
              <a:t>ETA</a:t>
            </a:r>
            <a:br>
              <a:rPr lang="es-ES" sz="2000" b="1" dirty="0" smtClean="0">
                <a:solidFill>
                  <a:schemeClr val="bg1"/>
                </a:solidFill>
                <a:latin typeface="Arial Narrow" panose="020B0606020202030204" pitchFamily="34" charset="0"/>
                <a:ea typeface="+mn-ea"/>
                <a:cs typeface="+mn-cs"/>
              </a:rPr>
            </a:br>
            <a:endParaRPr lang="es-ES" sz="2000" b="1" dirty="0">
              <a:solidFill>
                <a:schemeClr val="bg1"/>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152405" y="4950692"/>
            <a:ext cx="4895141" cy="492443"/>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r>
              <a:rPr lang="es-ES" sz="1000" dirty="0" smtClean="0">
                <a:latin typeface="Arial Narrow" panose="020B0606020202030204" pitchFamily="34" charset="0"/>
              </a:rPr>
              <a:t>Figura. Mapa temático de densidad de ETA. Medellín, a Periodo epidemiológico 06  acumulado  de  2020.</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Comportamiento variables de interés</a:t>
              </a:r>
              <a:endParaRPr lang="es-ES" sz="1200" b="1" dirty="0">
                <a:solidFill>
                  <a:schemeClr val="bg1"/>
                </a:solidFill>
                <a:latin typeface="Arial Narrow" panose="020B0606020202030204" pitchFamily="34" charset="0"/>
              </a:endParaRPr>
            </a:p>
          </p:txBody>
        </p:sp>
      </p:grpSp>
      <p:grpSp>
        <p:nvGrpSpPr>
          <p:cNvPr id="58" name="57 Grupo"/>
          <p:cNvGrpSpPr/>
          <p:nvPr/>
        </p:nvGrpSpPr>
        <p:grpSpPr>
          <a:xfrm>
            <a:off x="480804" y="6875809"/>
            <a:ext cx="865981" cy="1573268"/>
            <a:chOff x="1066547" y="553075"/>
            <a:chExt cx="865981"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66547" y="1520368"/>
              <a:ext cx="7888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57,65%</a:t>
              </a:r>
              <a:endParaRPr lang="es-ES" sz="1600" b="1" dirty="0">
                <a:solidFill>
                  <a:schemeClr val="tx1"/>
                </a:solidFill>
                <a:latin typeface="Arial Narrow" panose="020B0606020202030204" pitchFamily="34" charset="0"/>
              </a:endParaRP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smtClean="0">
                  <a:latin typeface="Arial Narrow" panose="020B0606020202030204" pitchFamily="34" charset="0"/>
                </a:rPr>
                <a:t>147 casos</a:t>
              </a:r>
              <a:endParaRPr lang="es-CO" sz="1200" dirty="0"/>
            </a:p>
          </p:txBody>
        </p:sp>
      </p:grpSp>
      <p:grpSp>
        <p:nvGrpSpPr>
          <p:cNvPr id="3" name="2 Grupo"/>
          <p:cNvGrpSpPr/>
          <p:nvPr/>
        </p:nvGrpSpPr>
        <p:grpSpPr>
          <a:xfrm>
            <a:off x="1398062" y="6885689"/>
            <a:ext cx="857416" cy="1563388"/>
            <a:chOff x="3204659" y="6660232"/>
            <a:chExt cx="857416" cy="1563388"/>
          </a:xfrm>
        </p:grpSpPr>
        <p:sp>
          <p:nvSpPr>
            <p:cNvPr id="57" name="56 Rectángulo redondeado"/>
            <p:cNvSpPr/>
            <p:nvPr/>
          </p:nvSpPr>
          <p:spPr>
            <a:xfrm>
              <a:off x="3226471" y="7613877"/>
              <a:ext cx="803462"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42,35%</a:t>
              </a:r>
              <a:endParaRPr lang="es-ES" sz="1600" b="1" dirty="0">
                <a:solidFill>
                  <a:schemeClr val="tx1"/>
                </a:solidFill>
                <a:latin typeface="Arial Narrow" panose="020B0606020202030204" pitchFamily="34" charset="0"/>
              </a:endParaRP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271474" y="7946621"/>
              <a:ext cx="790601" cy="276999"/>
            </a:xfrm>
            <a:prstGeom prst="rect">
              <a:avLst/>
            </a:prstGeom>
          </p:spPr>
          <p:txBody>
            <a:bodyPr wrap="none">
              <a:spAutoFit/>
            </a:bodyPr>
            <a:lstStyle/>
            <a:p>
              <a:r>
                <a:rPr lang="es-ES" sz="1200" b="1" dirty="0" smtClean="0">
                  <a:latin typeface="Arial Narrow" panose="020B0606020202030204" pitchFamily="34" charset="0"/>
                </a:rPr>
                <a:t>108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19309" y="6997057"/>
            <a:ext cx="821528" cy="1463375"/>
            <a:chOff x="763773" y="8382748"/>
            <a:chExt cx="821528"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763773" y="8963149"/>
              <a:ext cx="821528" cy="882974"/>
              <a:chOff x="1040468" y="1243369"/>
              <a:chExt cx="821528" cy="882974"/>
            </a:xfrm>
          </p:grpSpPr>
          <p:sp>
            <p:nvSpPr>
              <p:cNvPr id="77" name="76 Rectángulo redondeado"/>
              <p:cNvSpPr/>
              <p:nvPr/>
            </p:nvSpPr>
            <p:spPr>
              <a:xfrm>
                <a:off x="1040468" y="1520368"/>
                <a:ext cx="82152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29,02%</a:t>
                </a:r>
                <a:endParaRPr lang="es-ES" sz="1600" b="1" dirty="0">
                  <a:solidFill>
                    <a:schemeClr val="tx1"/>
                  </a:solidFill>
                  <a:latin typeface="Arial Narrow" panose="020B0606020202030204" pitchFamily="34" charset="0"/>
                </a:endParaRP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79" name="78 Rectángulo"/>
              <p:cNvSpPr/>
              <p:nvPr/>
            </p:nvSpPr>
            <p:spPr>
              <a:xfrm>
                <a:off x="1141927" y="1849344"/>
                <a:ext cx="720069" cy="276999"/>
              </a:xfrm>
              <a:prstGeom prst="rect">
                <a:avLst/>
              </a:prstGeom>
            </p:spPr>
            <p:txBody>
              <a:bodyPr wrap="none">
                <a:spAutoFit/>
              </a:bodyPr>
              <a:lstStyle/>
              <a:p>
                <a:r>
                  <a:rPr lang="es-ES" sz="1200" b="1" dirty="0" smtClean="0">
                    <a:latin typeface="Arial Narrow" panose="020B0606020202030204" pitchFamily="34" charset="0"/>
                  </a:rPr>
                  <a:t>74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16,47%</a:t>
                </a:r>
                <a:endParaRPr lang="es-ES" sz="1600" b="1" dirty="0">
                  <a:solidFill>
                    <a:schemeClr val="tx1"/>
                  </a:solidFill>
                  <a:latin typeface="Arial Narrow" panose="020B0606020202030204" pitchFamily="34" charset="0"/>
                </a:endParaRP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smtClean="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smtClean="0">
                    <a:latin typeface="Arial Narrow" panose="020B0606020202030204" pitchFamily="34" charset="0"/>
                  </a:rPr>
                  <a:t>42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18108" y="6876256"/>
            <a:ext cx="861100" cy="1584176"/>
            <a:chOff x="3633824" y="8315126"/>
            <a:chExt cx="861100" cy="1584176"/>
          </a:xfrm>
        </p:grpSpPr>
        <p:grpSp>
          <p:nvGrpSpPr>
            <p:cNvPr id="80" name="79 Grupo"/>
            <p:cNvGrpSpPr/>
            <p:nvPr/>
          </p:nvGrpSpPr>
          <p:grpSpPr>
            <a:xfrm>
              <a:off x="3633824" y="8987827"/>
              <a:ext cx="861100" cy="911475"/>
              <a:chOff x="5301781" y="1270665"/>
              <a:chExt cx="861100" cy="911475"/>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10,20%</a:t>
                </a:r>
                <a:endParaRPr lang="es-ES" sz="1600" b="1" dirty="0">
                  <a:solidFill>
                    <a:schemeClr val="tx1"/>
                  </a:solidFill>
                  <a:latin typeface="Arial Narrow" panose="020B0606020202030204" pitchFamily="34" charset="0"/>
                </a:endParaRP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smtClean="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301781" y="1905141"/>
                <a:ext cx="720069" cy="276999"/>
              </a:xfrm>
              <a:prstGeom prst="rect">
                <a:avLst/>
              </a:prstGeom>
            </p:spPr>
            <p:txBody>
              <a:bodyPr wrap="none">
                <a:spAutoFit/>
              </a:bodyPr>
              <a:lstStyle/>
              <a:p>
                <a:r>
                  <a:rPr lang="es-ES" sz="1200" b="1" dirty="0" smtClean="0">
                    <a:latin typeface="Arial Narrow" panose="020B0606020202030204" pitchFamily="34" charset="0"/>
                  </a:rPr>
                  <a:t>26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9" y="1553220"/>
                <a:ext cx="84596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29,80%</a:t>
                </a:r>
                <a:endParaRPr lang="es-ES" sz="1600" b="1" dirty="0">
                  <a:solidFill>
                    <a:schemeClr val="tx1"/>
                  </a:solidFill>
                  <a:latin typeface="Arial Narrow" panose="020B0606020202030204" pitchFamily="34" charset="0"/>
                </a:endParaRP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Privado de la libertad</a:t>
                </a:r>
                <a:endParaRPr lang="es-ES" sz="1200" b="1" u="sng" dirty="0">
                  <a:solidFill>
                    <a:sysClr val="windowText" lastClr="000000"/>
                  </a:solidFill>
                  <a:latin typeface="Arial Narrow" panose="020B0606020202030204" pitchFamily="34" charset="0"/>
                </a:endParaRPr>
              </a:p>
            </p:txBody>
          </p:sp>
          <p:sp>
            <p:nvSpPr>
              <p:cNvPr id="69" name="68 Rectángulo"/>
              <p:cNvSpPr/>
              <p:nvPr/>
            </p:nvSpPr>
            <p:spPr>
              <a:xfrm>
                <a:off x="3920197" y="1883744"/>
                <a:ext cx="720069" cy="276999"/>
              </a:xfrm>
              <a:prstGeom prst="rect">
                <a:avLst/>
              </a:prstGeom>
            </p:spPr>
            <p:txBody>
              <a:bodyPr wrap="none">
                <a:spAutoFit/>
              </a:bodyPr>
              <a:lstStyle/>
              <a:p>
                <a:r>
                  <a:rPr lang="es-ES" sz="1200" b="1" dirty="0" smtClean="0">
                    <a:latin typeface="Arial Narrow" panose="020B0606020202030204" pitchFamily="34" charset="0"/>
                  </a:rPr>
                  <a:t>76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smtClean="0">
                <a:latin typeface="Arial Narrow" panose="020B0606020202030204" pitchFamily="34" charset="0"/>
              </a:rPr>
              <a:t>Total de personas por brotes</a:t>
            </a:r>
          </a:p>
          <a:p>
            <a:pPr algn="ctr"/>
            <a:r>
              <a:rPr lang="es-ES" sz="1600" b="1" dirty="0" smtClean="0">
                <a:solidFill>
                  <a:srgbClr val="C00000"/>
                </a:solidFill>
                <a:latin typeface="Arial Narrow" panose="020B0606020202030204" pitchFamily="34" charset="0"/>
              </a:rPr>
              <a:t>178 Personas</a:t>
            </a:r>
            <a:endParaRPr lang="es-ES" sz="1600" b="1" dirty="0">
              <a:latin typeface="Arial Narrow" panose="020B0606020202030204" pitchFamily="34" charset="0"/>
            </a:endParaRPr>
          </a:p>
          <a:p>
            <a:pPr algn="ctr"/>
            <a:endParaRPr lang="es-ES" sz="1200" b="1" dirty="0" smtClean="0">
              <a:latin typeface="Arial Narrow" panose="020B0606020202030204" pitchFamily="34" charset="0"/>
            </a:endParaRPr>
          </a:p>
          <a:p>
            <a:pPr algn="ctr"/>
            <a:r>
              <a:rPr lang="es-ES" sz="1200" b="1" dirty="0" smtClean="0">
                <a:latin typeface="Arial Narrow" panose="020B0606020202030204" pitchFamily="34" charset="0"/>
              </a:rPr>
              <a:t>Total de personas reporte individual </a:t>
            </a:r>
          </a:p>
          <a:p>
            <a:pPr algn="ctr"/>
            <a:r>
              <a:rPr lang="es-ES" sz="1600" b="1" dirty="0" smtClean="0">
                <a:solidFill>
                  <a:srgbClr val="C00000"/>
                </a:solidFill>
                <a:latin typeface="Arial Narrow" panose="020B0606020202030204" pitchFamily="34" charset="0"/>
              </a:rPr>
              <a:t>77 Personas</a:t>
            </a:r>
            <a:endParaRPr lang="es-ES" sz="1600" b="1" dirty="0">
              <a:solidFill>
                <a:srgbClr val="C00000"/>
              </a:solidFill>
              <a:latin typeface="Arial Narrow" panose="020B0606020202030204" pitchFamily="34" charset="0"/>
            </a:endParaRPr>
          </a:p>
        </p:txBody>
      </p:sp>
      <p:pic>
        <p:nvPicPr>
          <p:cNvPr id="12" name="Image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2405" y="667665"/>
            <a:ext cx="5048495" cy="4265713"/>
          </a:xfrm>
          <a:prstGeom prst="rect">
            <a:avLst/>
          </a:prstGeom>
        </p:spPr>
      </p:pic>
    </p:spTree>
    <p:extLst>
      <p:ext uri="{BB962C8B-B14F-4D97-AF65-F5344CB8AC3E}">
        <p14:creationId xmlns:p14="http://schemas.microsoft.com/office/powerpoint/2010/main" val="2603722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80000" cy="276999"/>
            <a:chOff x="2448322" y="74775"/>
            <a:chExt cx="5080000"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Narrow" panose="020B0606020202030204" pitchFamily="34" charset="0"/>
                </a:rPr>
                <a:t>4</a:t>
              </a: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35182" y="74775"/>
              <a:ext cx="4193140"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Curso de vida y agente identificado en la muestra</a:t>
              </a:r>
              <a:endParaRPr lang="es-ES" sz="1200" b="1" dirty="0">
                <a:solidFill>
                  <a:schemeClr val="bg1"/>
                </a:solidFill>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12 </a:t>
            </a:r>
            <a:endParaRPr lang="es-ES" sz="1050" b="1" dirty="0">
              <a:latin typeface="Arial Narrow" panose="020B0606020202030204" pitchFamily="34" charset="0"/>
            </a:endParaRPr>
          </a:p>
        </p:txBody>
      </p:sp>
      <p:sp>
        <p:nvSpPr>
          <p:cNvPr id="70" name="69 Rectángulo"/>
          <p:cNvSpPr/>
          <p:nvPr/>
        </p:nvSpPr>
        <p:spPr>
          <a:xfrm>
            <a:off x="82049" y="3849529"/>
            <a:ext cx="5966673"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Edad de los casos notificados de ETA. Periodo epidemiológico 06   de  2020. </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11281" y="8095313"/>
            <a:ext cx="3620159"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Alimentos implicados en brotes ETA. Periodo epidemiológico 06  de 2020. </a:t>
            </a:r>
            <a:endParaRPr lang="es-ES" sz="1050" dirty="0">
              <a:latin typeface="Arial Narrow" panose="020B0606020202030204" pitchFamily="34" charset="0"/>
            </a:endParaRPr>
          </a:p>
        </p:txBody>
      </p:sp>
      <p:sp>
        <p:nvSpPr>
          <p:cNvPr id="55" name="54 Rectángulo"/>
          <p:cNvSpPr/>
          <p:nvPr/>
        </p:nvSpPr>
        <p:spPr>
          <a:xfrm>
            <a:off x="36243" y="4644008"/>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T</a:t>
              </a:r>
              <a:r>
                <a:rPr lang="es-ES" sz="1200" b="1" dirty="0" smtClean="0">
                  <a:solidFill>
                    <a:schemeClr val="bg1"/>
                  </a:solidFill>
                  <a:latin typeface="Arial Narrow" panose="020B0606020202030204" pitchFamily="34" charset="0"/>
                </a:rPr>
                <a:t>ipo de alimento y síntomas</a:t>
              </a:r>
              <a:endParaRPr lang="es-ES" sz="1200" b="1" dirty="0">
                <a:solidFill>
                  <a:schemeClr val="bg1"/>
                </a:solidFill>
                <a:latin typeface="Arial Narrow" panose="020B0606020202030204" pitchFamily="34" charset="0"/>
              </a:endParaRPr>
            </a:p>
          </p:txBody>
        </p:sp>
      </p:grpSp>
      <p:sp>
        <p:nvSpPr>
          <p:cNvPr id="65" name="64 Rectángulo"/>
          <p:cNvSpPr/>
          <p:nvPr/>
        </p:nvSpPr>
        <p:spPr>
          <a:xfrm>
            <a:off x="3740520" y="8095312"/>
            <a:ext cx="3460378"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Síntomas en pacientes. ETA. Periodo epidemiológico 05  . 2020. </a:t>
            </a:r>
            <a:endParaRPr lang="es-ES" sz="1050" dirty="0">
              <a:latin typeface="Arial Narrow" panose="020B0606020202030204" pitchFamily="34" charset="0"/>
            </a:endParaRPr>
          </a:p>
        </p:txBody>
      </p:sp>
      <p:graphicFrame>
        <p:nvGraphicFramePr>
          <p:cNvPr id="20" name="Gráfico 19"/>
          <p:cNvGraphicFramePr>
            <a:graphicFrameLocks/>
          </p:cNvGraphicFramePr>
          <p:nvPr>
            <p:extLst>
              <p:ext uri="{D42A27DB-BD31-4B8C-83A1-F6EECF244321}">
                <p14:modId xmlns:p14="http://schemas.microsoft.com/office/powerpoint/2010/main" val="2746273282"/>
              </p:ext>
            </p:extLst>
          </p:nvPr>
        </p:nvGraphicFramePr>
        <p:xfrm>
          <a:off x="277402" y="1005632"/>
          <a:ext cx="6779432" cy="2762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p:cNvGraphicFramePr>
            <a:graphicFrameLocks/>
          </p:cNvGraphicFramePr>
          <p:nvPr>
            <p:extLst>
              <p:ext uri="{D42A27DB-BD31-4B8C-83A1-F6EECF244321}">
                <p14:modId xmlns:p14="http://schemas.microsoft.com/office/powerpoint/2010/main" val="4140788944"/>
              </p:ext>
            </p:extLst>
          </p:nvPr>
        </p:nvGraphicFramePr>
        <p:xfrm>
          <a:off x="18304" y="5148063"/>
          <a:ext cx="3582144" cy="2947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áfico 22"/>
          <p:cNvGraphicFramePr>
            <a:graphicFrameLocks/>
          </p:cNvGraphicFramePr>
          <p:nvPr>
            <p:extLst>
              <p:ext uri="{D42A27DB-BD31-4B8C-83A1-F6EECF244321}">
                <p14:modId xmlns:p14="http://schemas.microsoft.com/office/powerpoint/2010/main" val="2295988637"/>
              </p:ext>
            </p:extLst>
          </p:nvPr>
        </p:nvGraphicFramePr>
        <p:xfrm>
          <a:off x="3402682" y="5138704"/>
          <a:ext cx="3784346" cy="30067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841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13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 name="17 Rectángulo"/>
          <p:cNvSpPr/>
          <p:nvPr/>
        </p:nvSpPr>
        <p:spPr>
          <a:xfrm>
            <a:off x="196649" y="4367042"/>
            <a:ext cx="4946011"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ETA. Medellín, a Periodo epidemiológico 06  acumulado  de 2016-2020. </a:t>
            </a:r>
            <a:endParaRPr lang="es-ES" sz="1050" dirty="0">
              <a:latin typeface="Arial Narrow" panose="020B0606020202030204" pitchFamily="34" charset="0"/>
            </a:endParaRPr>
          </a:p>
        </p:txBody>
      </p:sp>
      <p:sp>
        <p:nvSpPr>
          <p:cNvPr id="11" name="13 Rectángulo"/>
          <p:cNvSpPr/>
          <p:nvPr/>
        </p:nvSpPr>
        <p:spPr>
          <a:xfrm>
            <a:off x="9418" y="4716016"/>
            <a:ext cx="7201344" cy="404175"/>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799057"/>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Indicadores</a:t>
              </a:r>
              <a:endParaRPr lang="es-ES" sz="1200" b="1" dirty="0">
                <a:solidFill>
                  <a:schemeClr val="bg1"/>
                </a:solidFill>
                <a:latin typeface="Arial Narrow" panose="020B0606020202030204" pitchFamily="34" charset="0"/>
              </a:endParaRPr>
            </a:p>
          </p:txBody>
        </p:sp>
      </p:grpSp>
      <p:sp>
        <p:nvSpPr>
          <p:cNvPr id="17" name="38 CuadroTexto"/>
          <p:cNvSpPr txBox="1"/>
          <p:nvPr/>
        </p:nvSpPr>
        <p:spPr>
          <a:xfrm>
            <a:off x="945066" y="5286659"/>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de notificación inmediata notificados </a:t>
            </a:r>
            <a:r>
              <a:rPr lang="es-CO" sz="1050" b="1" dirty="0">
                <a:latin typeface="Arial Narrow" panose="020B0606020202030204" pitchFamily="34" charset="0"/>
              </a:rPr>
              <a:t>oportunamente</a:t>
            </a:r>
            <a:endParaRPr lang="es-ES" sz="1050" b="1" dirty="0">
              <a:latin typeface="Arial Narrow" panose="020B0606020202030204" pitchFamily="34" charset="0"/>
            </a:endParaRPr>
          </a:p>
        </p:txBody>
      </p:sp>
      <p:sp>
        <p:nvSpPr>
          <p:cNvPr id="18" name="42 CuadroTexto"/>
          <p:cNvSpPr txBox="1"/>
          <p:nvPr/>
        </p:nvSpPr>
        <p:spPr>
          <a:xfrm>
            <a:off x="1065973" y="6237203"/>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a:t>
            </a:r>
            <a:r>
              <a:rPr lang="es-CO" sz="1050" b="1" dirty="0" smtClean="0">
                <a:latin typeface="Arial Narrow" panose="020B0606020202030204" pitchFamily="34" charset="0"/>
              </a:rPr>
              <a:t>detecto modo </a:t>
            </a:r>
            <a:r>
              <a:rPr lang="es-CO" sz="1050" b="1" dirty="0">
                <a:latin typeface="Arial Narrow" panose="020B0606020202030204" pitchFamily="34" charset="0"/>
              </a:rPr>
              <a:t>de transmisión</a:t>
            </a:r>
            <a:endParaRPr lang="es-ES" sz="1050" b="1" dirty="0">
              <a:latin typeface="Arial Narrow" panose="020B0606020202030204" pitchFamily="34" charset="0"/>
            </a:endParaRPr>
          </a:p>
        </p:txBody>
      </p:sp>
      <p:sp>
        <p:nvSpPr>
          <p:cNvPr id="19" name="46 CuadroTexto"/>
          <p:cNvSpPr txBox="1"/>
          <p:nvPr/>
        </p:nvSpPr>
        <p:spPr>
          <a:xfrm>
            <a:off x="1721052" y="6581230"/>
            <a:ext cx="617478"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0,0%</a:t>
            </a:r>
          </a:p>
        </p:txBody>
      </p:sp>
      <p:sp>
        <p:nvSpPr>
          <p:cNvPr id="20" name="47 CuadroTexto"/>
          <p:cNvSpPr txBox="1"/>
          <p:nvPr/>
        </p:nvSpPr>
        <p:spPr>
          <a:xfrm>
            <a:off x="3528442" y="5286659"/>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a:t>
            </a:r>
            <a:r>
              <a:rPr lang="es-CO" sz="1050" b="1" dirty="0" smtClean="0">
                <a:latin typeface="Arial Narrow" panose="020B0606020202030204" pitchFamily="34" charset="0"/>
              </a:rPr>
              <a:t>de agente </a:t>
            </a:r>
            <a:r>
              <a:rPr lang="es-CO" sz="1050" b="1" dirty="0">
                <a:latin typeface="Arial Narrow" panose="020B0606020202030204" pitchFamily="34" charset="0"/>
              </a:rPr>
              <a:t>etiológico</a:t>
            </a:r>
          </a:p>
        </p:txBody>
      </p:sp>
      <p:sp>
        <p:nvSpPr>
          <p:cNvPr id="21" name="48 CuadroTexto"/>
          <p:cNvSpPr txBox="1"/>
          <p:nvPr/>
        </p:nvSpPr>
        <p:spPr>
          <a:xfrm>
            <a:off x="4149673" y="5668939"/>
            <a:ext cx="881973"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22,22% </a:t>
            </a:r>
            <a:endParaRPr lang="es-ES" b="1" dirty="0">
              <a:solidFill>
                <a:srgbClr val="C00000"/>
              </a:solidFill>
              <a:latin typeface="Arial Narrow" panose="020B0606020202030204" pitchFamily="34" charset="0"/>
            </a:endParaRPr>
          </a:p>
        </p:txBody>
      </p:sp>
      <p:sp>
        <p:nvSpPr>
          <p:cNvPr id="22" name="43 CuadroTexto"/>
          <p:cNvSpPr txBox="1"/>
          <p:nvPr/>
        </p:nvSpPr>
        <p:spPr>
          <a:xfrm>
            <a:off x="3470055" y="6238881"/>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 </a:t>
            </a:r>
            <a:r>
              <a:rPr lang="es-CO" sz="1050" b="1" dirty="0">
                <a:latin typeface="Arial Narrow" panose="020B0606020202030204" pitchFamily="34" charset="0"/>
              </a:rPr>
              <a:t>con toma de muestra</a:t>
            </a:r>
          </a:p>
        </p:txBody>
      </p:sp>
      <p:sp>
        <p:nvSpPr>
          <p:cNvPr id="23" name="49 CuadroTexto"/>
          <p:cNvSpPr txBox="1"/>
          <p:nvPr/>
        </p:nvSpPr>
        <p:spPr>
          <a:xfrm>
            <a:off x="4176122" y="6581230"/>
            <a:ext cx="829074"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100,0%</a:t>
            </a:r>
          </a:p>
        </p:txBody>
      </p:sp>
      <p:cxnSp>
        <p:nvCxnSpPr>
          <p:cNvPr id="24" name="51 Conector recto de flecha"/>
          <p:cNvCxnSpPr/>
          <p:nvPr/>
        </p:nvCxnSpPr>
        <p:spPr>
          <a:xfrm flipH="1">
            <a:off x="1103436" y="6110279"/>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1527571" y="5674360"/>
            <a:ext cx="881973"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27,70% </a:t>
            </a:r>
            <a:endParaRPr lang="es-ES" b="1" dirty="0">
              <a:solidFill>
                <a:srgbClr val="C00000"/>
              </a:solidFill>
              <a:latin typeface="Arial Narrow" panose="020B0606020202030204" pitchFamily="34" charset="0"/>
            </a:endParaRPr>
          </a:p>
        </p:txBody>
      </p:sp>
      <p:sp>
        <p:nvSpPr>
          <p:cNvPr id="26" name="31 Rectángulo"/>
          <p:cNvSpPr/>
          <p:nvPr/>
        </p:nvSpPr>
        <p:spPr>
          <a:xfrm>
            <a:off x="-494" y="7308304"/>
            <a:ext cx="7171815" cy="1569660"/>
          </a:xfrm>
          <a:prstGeom prst="rect">
            <a:avLst/>
          </a:prstGeom>
        </p:spPr>
        <p:txBody>
          <a:bodyPr wrap="square">
            <a:spAutoFit/>
          </a:bodyPr>
          <a:lstStyle/>
          <a:p>
            <a:pPr algn="just"/>
            <a:r>
              <a:rPr lang="es-CO" sz="1200" dirty="0" smtClean="0">
                <a:latin typeface="Arial Narrow" panose="020B0606020202030204" pitchFamily="34" charset="0"/>
              </a:rPr>
              <a:t>A </a:t>
            </a:r>
            <a:r>
              <a:rPr lang="es-CO" sz="1200" dirty="0">
                <a:latin typeface="Arial Narrow" panose="020B0606020202030204" pitchFamily="34" charset="0"/>
              </a:rPr>
              <a:t>nivel individual el sitio de mayor ocurrencia de las ETA es el hogar, debido a inadecuadas </a:t>
            </a:r>
            <a:r>
              <a:rPr lang="es-CO" sz="1200" dirty="0" smtClean="0">
                <a:latin typeface="Arial Narrow" panose="020B0606020202030204" pitchFamily="34" charset="0"/>
              </a:rPr>
              <a:t>prácticas de </a:t>
            </a:r>
            <a:r>
              <a:rPr lang="es-CO" sz="1200" dirty="0" err="1" smtClean="0">
                <a:latin typeface="Arial Narrow" panose="020B0606020202030204" pitchFamily="34" charset="0"/>
              </a:rPr>
              <a:t>manofactura</a:t>
            </a:r>
            <a:r>
              <a:rPr lang="es-CO" sz="1200" dirty="0" smtClean="0">
                <a:latin typeface="Arial Narrow" panose="020B0606020202030204" pitchFamily="34" charset="0"/>
              </a:rPr>
              <a:t> </a:t>
            </a:r>
            <a:r>
              <a:rPr lang="es-CO" sz="1200" dirty="0">
                <a:latin typeface="Arial Narrow" panose="020B0606020202030204" pitchFamily="34" charset="0"/>
              </a:rPr>
              <a:t>a lo largo de toda la cadena de producción de los alimentos como son: la inadecuada conservación de los alimentos, el enfriamiento lento y la contaminación cruzada.</a:t>
            </a:r>
          </a:p>
          <a:p>
            <a:pPr algn="just"/>
            <a:r>
              <a:rPr lang="es-CO" sz="1200" dirty="0">
                <a:latin typeface="Arial Narrow" panose="020B0606020202030204" pitchFamily="34" charset="0"/>
              </a:rPr>
              <a:t>Los alimentos más involucrados son los alimentos </a:t>
            </a:r>
            <a:r>
              <a:rPr lang="es-CO" sz="1200" dirty="0" smtClean="0">
                <a:latin typeface="Arial Narrow" panose="020B0606020202030204" pitchFamily="34" charset="0"/>
              </a:rPr>
              <a:t>que contiene productos de mar o rio  </a:t>
            </a:r>
            <a:r>
              <a:rPr lang="es-CO" sz="1200" dirty="0">
                <a:latin typeface="Arial Narrow" panose="020B0606020202030204" pitchFamily="34" charset="0"/>
              </a:rPr>
              <a:t>y la sintomatología más predominante es la gastrointestinal.</a:t>
            </a:r>
          </a:p>
          <a:p>
            <a:pPr algn="just"/>
            <a:r>
              <a:rPr lang="es-CO" sz="1200" dirty="0" smtClean="0">
                <a:latin typeface="Arial Narrow" panose="020B0606020202030204" pitchFamily="34" charset="0"/>
              </a:rPr>
              <a:t>A </a:t>
            </a:r>
            <a:r>
              <a:rPr lang="es-CO" sz="1200" dirty="0">
                <a:latin typeface="Arial Narrow" panose="020B0606020202030204" pitchFamily="34" charset="0"/>
              </a:rPr>
              <a:t>pesar de todas las acciones  y esfuerzos se ve demora en la notificación,  lo que no permite en muchas  ocasiones un estudio más asertivo con la afectación de los indicadores para el evento como: oportunidad, toma de muestras e identificación del agente </a:t>
            </a:r>
            <a:r>
              <a:rPr lang="es-CO" sz="1200" dirty="0" smtClean="0">
                <a:latin typeface="Arial Narrow" panose="020B0606020202030204" pitchFamily="34" charset="0"/>
              </a:rPr>
              <a:t>causal.</a:t>
            </a:r>
            <a:endParaRPr lang="es-CO" sz="1200" dirty="0">
              <a:latin typeface="Arial Narrow" panose="020B0606020202030204" pitchFamily="34" charset="0"/>
            </a:endParaRPr>
          </a:p>
        </p:txBody>
      </p:sp>
      <p:sp>
        <p:nvSpPr>
          <p:cNvPr id="27" name="32 Rectángulo"/>
          <p:cNvSpPr/>
          <p:nvPr/>
        </p:nvSpPr>
        <p:spPr>
          <a:xfrm>
            <a:off x="0" y="6948266"/>
            <a:ext cx="7200900" cy="37670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020272"/>
            <a:ext cx="3446504" cy="287771"/>
            <a:chOff x="2448322" y="33831"/>
            <a:chExt cx="3446504" cy="261610"/>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51817"/>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Consideraciones Finales</a:t>
              </a:r>
              <a:endParaRPr lang="es-ES" sz="1200" b="1" dirty="0">
                <a:solidFill>
                  <a:schemeClr val="bg1"/>
                </a:solidFill>
                <a:latin typeface="Arial Narrow" panose="020B0606020202030204" pitchFamily="34" charset="0"/>
              </a:endParaRPr>
            </a:p>
          </p:txBody>
        </p:sp>
      </p:grpSp>
      <p:graphicFrame>
        <p:nvGraphicFramePr>
          <p:cNvPr id="34" name="4 Gráfico"/>
          <p:cNvGraphicFramePr>
            <a:graphicFrameLocks/>
          </p:cNvGraphicFramePr>
          <p:nvPr>
            <p:extLst>
              <p:ext uri="{D42A27DB-BD31-4B8C-83A1-F6EECF244321}">
                <p14:modId xmlns:p14="http://schemas.microsoft.com/office/powerpoint/2010/main" val="1677855091"/>
              </p:ext>
            </p:extLst>
          </p:nvPr>
        </p:nvGraphicFramePr>
        <p:xfrm>
          <a:off x="-782" y="533416"/>
          <a:ext cx="7057615" cy="3903492"/>
        </p:xfrm>
        <a:graphic>
          <a:graphicData uri="http://schemas.openxmlformats.org/drawingml/2006/chart">
            <c:chart xmlns:c="http://schemas.openxmlformats.org/drawingml/2006/chart" xmlns:r="http://schemas.openxmlformats.org/officeDocument/2006/relationships" r:id="rId2"/>
          </a:graphicData>
        </a:graphic>
      </p:graphicFrame>
      <p:sp>
        <p:nvSpPr>
          <p:cNvPr id="33" name="28 CuadroTexto"/>
          <p:cNvSpPr txBox="1"/>
          <p:nvPr/>
        </p:nvSpPr>
        <p:spPr>
          <a:xfrm>
            <a:off x="1192613" y="120225"/>
            <a:ext cx="2592288" cy="276999"/>
          </a:xfrm>
          <a:prstGeom prst="rect">
            <a:avLst/>
          </a:prstGeom>
          <a:noFill/>
        </p:spPr>
        <p:txBody>
          <a:bodyPr wrap="square" rtlCol="0">
            <a:spAutoFit/>
          </a:bodyPr>
          <a:lstStyle/>
          <a:p>
            <a:r>
              <a:rPr lang="es-ES" sz="1200" b="1" dirty="0" smtClean="0">
                <a:solidFill>
                  <a:schemeClr val="bg1"/>
                </a:solidFill>
                <a:latin typeface="Arial Narrow" panose="020B0606020202030204" pitchFamily="34" charset="0"/>
              </a:rPr>
              <a:t>Comportamiento de la identificación</a:t>
            </a:r>
            <a:endParaRPr lang="es-ES" sz="1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93130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14</a:t>
            </a:r>
            <a:endParaRPr lang="es-ES" sz="1050" b="1" dirty="0">
              <a:latin typeface="Arial Narrow" panose="020B0606020202030204" pitchFamily="34" charset="0"/>
            </a:endParaRPr>
          </a:p>
        </p:txBody>
      </p:sp>
      <p:sp>
        <p:nvSpPr>
          <p:cNvPr id="2" name="1 Título"/>
          <p:cNvSpPr>
            <a:spLocks noGrp="1"/>
          </p:cNvSpPr>
          <p:nvPr>
            <p:ph type="title"/>
          </p:nvPr>
        </p:nvSpPr>
        <p:spPr>
          <a:xfrm>
            <a:off x="-15069" y="2243170"/>
            <a:ext cx="6727831" cy="432048"/>
          </a:xfrm>
        </p:spPr>
        <p:txBody>
          <a:bodyPr>
            <a:noAutofit/>
          </a:bodyPr>
          <a:lstStyle/>
          <a:p>
            <a:pPr algn="l"/>
            <a:r>
              <a:rPr lang="es-ES" sz="1600" b="1" dirty="0" smtClean="0">
                <a:solidFill>
                  <a:schemeClr val="accent1"/>
                </a:solidFill>
                <a:latin typeface="Arial Narrow" panose="020B0606020202030204" pitchFamily="34" charset="0"/>
              </a:rPr>
              <a:t>Búsqueda activa institucional</a:t>
            </a:r>
            <a:endParaRPr lang="es-ES" sz="1600" b="1" dirty="0">
              <a:solidFill>
                <a:schemeClr val="accent1"/>
              </a:solidFill>
              <a:latin typeface="Arial Narrow" panose="020B0606020202030204" pitchFamily="34" charset="0"/>
            </a:endParaRPr>
          </a:p>
        </p:txBody>
      </p:sp>
      <p:sp>
        <p:nvSpPr>
          <p:cNvPr id="7" name="6 Rectángulo"/>
          <p:cNvSpPr/>
          <p:nvPr/>
        </p:nvSpPr>
        <p:spPr>
          <a:xfrm>
            <a:off x="0" y="2631775"/>
            <a:ext cx="7200900" cy="1384995"/>
          </a:xfrm>
          <a:prstGeom prst="rect">
            <a:avLst/>
          </a:prstGeom>
        </p:spPr>
        <p:txBody>
          <a:bodyPr wrap="square">
            <a:spAutoFit/>
          </a:bodyPr>
          <a:lstStyle/>
          <a:p>
            <a:pPr algn="just"/>
            <a:r>
              <a:rPr lang="es-CO" sz="1200" dirty="0">
                <a:latin typeface="Arial Narrow" panose="020B0606020202030204" pitchFamily="34" charset="0"/>
              </a:rPr>
              <a:t>El promedio en la ejecución de la Búsqueda Activa Institucional (BAI) en 168 Unidades Primarias Generadoras de Datos (UPGD) para el mes de mayo, semanas 19 a la 22, fue del 81%, por encima de  la línea base para la ciudad (75%).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En línea con los criterios para realización de Búsqueda Activa Institucional dispuestos en el documento técnico Metodología de Búsqueda Activa Institucional por RIPS y los lineamientos 2020 del Instituto Nacional de Salud, desde la Secretaría de Salud de Medellín se realizó Búsqueda Retrospectiva Institucional (BRI).  El detalle de hallazgos de estos  criterios por UPGD y su correlación con los hallazgos BRI, se aprecia a continuación</a:t>
            </a:r>
            <a:r>
              <a:rPr lang="es-CO" sz="1200" dirty="0" smtClean="0">
                <a:latin typeface="Arial Narrow" panose="020B0606020202030204" pitchFamily="34" charset="0"/>
              </a:rPr>
              <a:t>:</a:t>
            </a:r>
            <a:r>
              <a:rPr lang="es-ES" sz="1200" dirty="0" smtClean="0">
                <a:latin typeface="Arial Narrow" panose="020B0606020202030204" pitchFamily="34" charset="0"/>
              </a:rPr>
              <a:t> </a:t>
            </a:r>
            <a:endParaRPr lang="es-ES" sz="1200" dirty="0">
              <a:latin typeface="Arial Narrow" panose="020B0606020202030204" pitchFamily="34" charset="0"/>
            </a:endParaRPr>
          </a:p>
        </p:txBody>
      </p:sp>
      <p:sp>
        <p:nvSpPr>
          <p:cNvPr id="11" name="10 Rectángulo"/>
          <p:cNvSpPr/>
          <p:nvPr/>
        </p:nvSpPr>
        <p:spPr>
          <a:xfrm>
            <a:off x="401524" y="4016770"/>
            <a:ext cx="6111494" cy="253916"/>
          </a:xfrm>
          <a:prstGeom prst="rect">
            <a:avLst/>
          </a:prstGeom>
        </p:spPr>
        <p:txBody>
          <a:bodyPr wrap="square">
            <a:spAutoFit/>
          </a:bodyPr>
          <a:lstStyle/>
          <a:p>
            <a:r>
              <a:rPr lang="es-CO" sz="1050" dirty="0">
                <a:latin typeface="Arial Narrow" panose="020B0606020202030204" pitchFamily="34" charset="0"/>
              </a:rPr>
              <a:t>Tabla 1. Número de UPGD según criterio para realización de Búsqueda Activa Institucional, BRI SSM, </a:t>
            </a:r>
            <a:r>
              <a:rPr lang="es-CO" sz="1050" dirty="0" smtClean="0">
                <a:latin typeface="Arial Narrow" panose="020B0606020202030204" pitchFamily="34" charset="0"/>
              </a:rPr>
              <a:t>mayo </a:t>
            </a:r>
            <a:r>
              <a:rPr lang="es-CO" sz="1050" dirty="0">
                <a:latin typeface="Arial Narrow" panose="020B0606020202030204" pitchFamily="34" charset="0"/>
              </a:rPr>
              <a:t>de 2020</a:t>
            </a:r>
            <a:endParaRPr lang="es-ES" sz="1050" dirty="0">
              <a:latin typeface="Arial Narrow" panose="020B0606020202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069036886"/>
              </p:ext>
            </p:extLst>
          </p:nvPr>
        </p:nvGraphicFramePr>
        <p:xfrm>
          <a:off x="54003" y="4308793"/>
          <a:ext cx="7119067" cy="4516649"/>
        </p:xfrm>
        <a:graphic>
          <a:graphicData uri="http://schemas.openxmlformats.org/drawingml/2006/table">
            <a:tbl>
              <a:tblPr/>
              <a:tblGrid>
                <a:gridCol w="4417635">
                  <a:extLst>
                    <a:ext uri="{9D8B030D-6E8A-4147-A177-3AD203B41FA5}">
                      <a16:colId xmlns="" xmlns:a16="http://schemas.microsoft.com/office/drawing/2014/main" val="4169474389"/>
                    </a:ext>
                  </a:extLst>
                </a:gridCol>
                <a:gridCol w="2701432">
                  <a:extLst>
                    <a:ext uri="{9D8B030D-6E8A-4147-A177-3AD203B41FA5}">
                      <a16:colId xmlns="" xmlns:a16="http://schemas.microsoft.com/office/drawing/2014/main" val="2703284894"/>
                    </a:ext>
                  </a:extLst>
                </a:gridCol>
              </a:tblGrid>
              <a:tr h="184952">
                <a:tc>
                  <a:txBody>
                    <a:bodyPr/>
                    <a:lstStyle/>
                    <a:p>
                      <a:pPr algn="ctr" fontAlgn="ctr"/>
                      <a:r>
                        <a:rPr lang="es-CO" sz="1100" b="1" i="0" u="none" strike="noStrike">
                          <a:solidFill>
                            <a:srgbClr val="000000"/>
                          </a:solidFill>
                          <a:effectLst/>
                          <a:latin typeface="Calibri" panose="020F0502020204030204" pitchFamily="34" charset="0"/>
                        </a:rPr>
                        <a:t>CRITERIO DE BUSQUEDA ACTIVA INSTITUCIONAL (Fuente SIVIGILA)</a:t>
                      </a:r>
                      <a:endParaRPr lang="en-US" sz="1100" b="1" i="0" u="none" strike="noStrike">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UPGD CON SILENCIO EN LA </a:t>
                      </a:r>
                      <a:r>
                        <a:rPr lang="es-CO" sz="1100" b="1" i="0" u="none" strike="noStrike" dirty="0" smtClean="0">
                          <a:solidFill>
                            <a:srgbClr val="000000"/>
                          </a:solidFill>
                          <a:effectLst/>
                          <a:latin typeface="Calibri" panose="020F0502020204030204" pitchFamily="34" charset="0"/>
                        </a:rPr>
                        <a:t>NOTIFICACION </a:t>
                      </a:r>
                      <a:endParaRPr lang="en-US" sz="1100" b="1"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52124438"/>
                  </a:ext>
                </a:extLst>
              </a:tr>
              <a:tr h="184952">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sarampión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167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702563865"/>
                  </a:ext>
                </a:extLst>
              </a:tr>
              <a:tr h="184952">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rubeola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940340696"/>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rubeola congénita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4158365172"/>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parálisis flácida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617183368"/>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tétanos neonatal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774122730"/>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de mama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4021011292"/>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de cuello uterino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163</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4238142418"/>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en menores de 18 años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165</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830522716"/>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violencia de genero e intrafamiliar no sexual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117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218192277"/>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intoxicaciones por sustancias químicas (44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248583798"/>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MME (43 UPGD con servicio de urgencias)</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38</a:t>
                      </a:r>
                      <a:endParaRPr lang="en-US" sz="1100" b="0" i="0" u="none" strike="noStrike">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95163007"/>
                  </a:ext>
                </a:extLst>
              </a:tr>
              <a:tr h="325773">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defectos congénitos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31535044"/>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semana epidemiológica sin reporte de MUPE (8 UPGD que atienden partos de manera rutinaria)</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3995286"/>
                  </a:ext>
                </a:extLst>
              </a:tr>
              <a:tr h="184952">
                <a:tc>
                  <a:txBody>
                    <a:bodyPr/>
                    <a:lstStyle/>
                    <a:p>
                      <a:pPr algn="ctr" fontAlgn="ctr"/>
                      <a:r>
                        <a:rPr lang="es-CO" sz="1100" b="0" i="0" u="none" strike="noStrike" dirty="0">
                          <a:solidFill>
                            <a:srgbClr val="000000"/>
                          </a:solidFill>
                          <a:effectLst/>
                          <a:latin typeface="Calibri" panose="020F0502020204030204" pitchFamily="34" charset="0"/>
                        </a:rPr>
                        <a:t>Notificación negativa reiterativa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26256502"/>
                  </a:ext>
                </a:extLst>
              </a:tr>
            </a:tbl>
          </a:graphicData>
        </a:graphic>
      </p:graphicFrame>
      <p:grpSp>
        <p:nvGrpSpPr>
          <p:cNvPr id="19" name="Grupo 18"/>
          <p:cNvGrpSpPr/>
          <p:nvPr/>
        </p:nvGrpSpPr>
        <p:grpSpPr>
          <a:xfrm>
            <a:off x="190046" y="14169"/>
            <a:ext cx="4536554" cy="2121899"/>
            <a:chOff x="190046" y="14169"/>
            <a:chExt cx="4536554" cy="2121899"/>
          </a:xfrm>
        </p:grpSpPr>
        <p:sp>
          <p:nvSpPr>
            <p:cNvPr id="20"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21"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sp>
          <p:nvSpPr>
            <p:cNvPr id="22" name="6 Cuadro de texto"/>
            <p:cNvSpPr txBox="1"/>
            <p:nvPr/>
          </p:nvSpPr>
          <p:spPr>
            <a:xfrm>
              <a:off x="190046" y="1416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Secretaría de Salud</a:t>
              </a:r>
            </a:p>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de Medellín</a:t>
              </a:r>
              <a:r>
                <a:rPr lang="es-CO" sz="1100" b="1" kern="1200" dirty="0">
                  <a:solidFill>
                    <a:srgbClr val="000000"/>
                  </a:solidFill>
                  <a:effectLst/>
                  <a:latin typeface="Arial" panose="020B0604020202020204" pitchFamily="34" charset="0"/>
                  <a:ea typeface="MS Mincho"/>
                  <a:cs typeface="Arial" panose="020B0604020202020204" pitchFamily="34" charset="0"/>
                </a:rPr>
                <a:t> </a:t>
              </a:r>
              <a:endParaRPr lang="es-ES" sz="1200" dirty="0">
                <a:effectLst/>
                <a:latin typeface="Arial" panose="020B0604020202020204" pitchFamily="34" charset="0"/>
                <a:ea typeface="Times New Roman"/>
                <a:cs typeface="Arial" panose="020B0604020202020204" pitchFamily="34" charset="0"/>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044" y="57578"/>
            <a:ext cx="2343140" cy="1562094"/>
          </a:xfrm>
          <a:prstGeom prst="rect">
            <a:avLst/>
          </a:prstGeom>
        </p:spPr>
      </p:pic>
    </p:spTree>
    <p:extLst>
      <p:ext uri="{BB962C8B-B14F-4D97-AF65-F5344CB8AC3E}">
        <p14:creationId xmlns:p14="http://schemas.microsoft.com/office/powerpoint/2010/main" val="3476338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15</a:t>
            </a:r>
            <a:endParaRPr lang="es-ES" sz="1050" b="1" dirty="0">
              <a:latin typeface="Arial Narrow" panose="020B0606020202030204" pitchFamily="34" charset="0"/>
            </a:endParaRPr>
          </a:p>
        </p:txBody>
      </p:sp>
      <p:sp>
        <p:nvSpPr>
          <p:cNvPr id="2" name="1 Título"/>
          <p:cNvSpPr>
            <a:spLocks noGrp="1"/>
          </p:cNvSpPr>
          <p:nvPr>
            <p:ph type="title"/>
          </p:nvPr>
        </p:nvSpPr>
        <p:spPr>
          <a:xfrm>
            <a:off x="149005" y="2339752"/>
            <a:ext cx="6727831" cy="432048"/>
          </a:xfrm>
        </p:spPr>
        <p:txBody>
          <a:bodyPr>
            <a:noAutofit/>
          </a:bodyPr>
          <a:lstStyle/>
          <a:p>
            <a:pPr algn="l"/>
            <a:r>
              <a:rPr lang="es-ES" sz="1600" b="1" dirty="0" smtClean="0">
                <a:latin typeface="Arial Narrow" panose="020B0606020202030204" pitchFamily="34" charset="0"/>
              </a:rPr>
              <a:t>Búsqueda activa institucional</a:t>
            </a:r>
            <a:endParaRPr lang="es-ES" sz="1600" b="1" dirty="0">
              <a:latin typeface="Arial Narrow" panose="020B0606020202030204" pitchFamily="34" charset="0"/>
            </a:endParaRPr>
          </a:p>
        </p:txBody>
      </p:sp>
      <p:sp>
        <p:nvSpPr>
          <p:cNvPr id="12" name="11 Rectángulo"/>
          <p:cNvSpPr/>
          <p:nvPr/>
        </p:nvSpPr>
        <p:spPr>
          <a:xfrm>
            <a:off x="369788" y="2757707"/>
            <a:ext cx="6523829" cy="415498"/>
          </a:xfrm>
          <a:prstGeom prst="rect">
            <a:avLst/>
          </a:prstGeom>
        </p:spPr>
        <p:txBody>
          <a:bodyPr wrap="square">
            <a:spAutoFit/>
          </a:bodyPr>
          <a:lstStyle/>
          <a:p>
            <a:pPr algn="ctr"/>
            <a:r>
              <a:rPr lang="es-CO" sz="1050" dirty="0">
                <a:latin typeface="Arial Narrow" panose="020B0606020202030204" pitchFamily="34" charset="0"/>
              </a:rPr>
              <a:t>Tabla 2. Correlación  de UPGD con silencio en la notificación/ UPGD con casos no notificados para el criterio,  BRI SSM, </a:t>
            </a:r>
            <a:r>
              <a:rPr lang="es-CO" sz="1050" dirty="0" smtClean="0">
                <a:latin typeface="Arial Narrow" panose="020B0606020202030204" pitchFamily="34" charset="0"/>
              </a:rPr>
              <a:t>mayo </a:t>
            </a:r>
            <a:r>
              <a:rPr lang="es-CO" sz="1050" dirty="0">
                <a:latin typeface="Arial Narrow" panose="020B0606020202030204" pitchFamily="34" charset="0"/>
              </a:rPr>
              <a:t>de 2020</a:t>
            </a:r>
            <a:endParaRPr lang="es-ES" sz="1050" dirty="0">
              <a:latin typeface="Arial Narrow" panose="020B0606020202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460789388"/>
              </p:ext>
            </p:extLst>
          </p:nvPr>
        </p:nvGraphicFramePr>
        <p:xfrm>
          <a:off x="360362" y="3189757"/>
          <a:ext cx="6696471" cy="3356636"/>
        </p:xfrm>
        <a:graphic>
          <a:graphicData uri="http://schemas.openxmlformats.org/drawingml/2006/table">
            <a:tbl>
              <a:tblPr/>
              <a:tblGrid>
                <a:gridCol w="2286959">
                  <a:extLst>
                    <a:ext uri="{9D8B030D-6E8A-4147-A177-3AD203B41FA5}">
                      <a16:colId xmlns="" xmlns:a16="http://schemas.microsoft.com/office/drawing/2014/main" val="454392414"/>
                    </a:ext>
                  </a:extLst>
                </a:gridCol>
                <a:gridCol w="2289412">
                  <a:extLst>
                    <a:ext uri="{9D8B030D-6E8A-4147-A177-3AD203B41FA5}">
                      <a16:colId xmlns="" xmlns:a16="http://schemas.microsoft.com/office/drawing/2014/main" val="2356451076"/>
                    </a:ext>
                  </a:extLst>
                </a:gridCol>
                <a:gridCol w="2120100">
                  <a:extLst>
                    <a:ext uri="{9D8B030D-6E8A-4147-A177-3AD203B41FA5}">
                      <a16:colId xmlns="" xmlns:a16="http://schemas.microsoft.com/office/drawing/2014/main" val="3933659815"/>
                    </a:ext>
                  </a:extLst>
                </a:gridCol>
              </a:tblGrid>
              <a:tr h="204385">
                <a:tc rowSpan="2">
                  <a:txBody>
                    <a:bodyPr/>
                    <a:lstStyle/>
                    <a:p>
                      <a:pPr algn="ctr" fontAlgn="ctr"/>
                      <a:r>
                        <a:rPr lang="es-CO" sz="1100" b="1" i="0" u="none" strike="noStrike">
                          <a:solidFill>
                            <a:srgbClr val="000000"/>
                          </a:solidFill>
                          <a:effectLst/>
                          <a:latin typeface="Calibri" panose="020F0502020204030204" pitchFamily="34" charset="0"/>
                        </a:rPr>
                        <a:t>CRITERIO DE BUSQUEDA ACTIVA INSTITUCIONAL (Fuente SIVIGILA) </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tc gridSpan="2">
                  <a:txBody>
                    <a:bodyPr/>
                    <a:lstStyle/>
                    <a:p>
                      <a:pPr algn="ctr" fontAlgn="ctr"/>
                      <a:r>
                        <a:rPr lang="es-CO" sz="1100" b="1" i="0" u="none" strike="noStrike">
                          <a:solidFill>
                            <a:srgbClr val="000000"/>
                          </a:solidFill>
                          <a:effectLst/>
                          <a:latin typeface="Calibri" panose="020F0502020204030204" pitchFamily="34" charset="0"/>
                        </a:rPr>
                        <a:t>N° UPGD </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42245532"/>
                  </a:ext>
                </a:extLst>
              </a:tr>
              <a:tr h="589573">
                <a:tc vMerge="1">
                  <a:txBody>
                    <a:bodyPr/>
                    <a:lstStyle/>
                    <a:p>
                      <a:endParaRPr lang="en-US"/>
                    </a:p>
                  </a:txBody>
                  <a:tcPr/>
                </a:tc>
                <a:tc>
                  <a:txBody>
                    <a:bodyPr/>
                    <a:lstStyle/>
                    <a:p>
                      <a:pPr algn="ctr" fontAlgn="ctr"/>
                      <a:r>
                        <a:rPr lang="es-CO" sz="1100" b="1" i="0" u="none" strike="noStrike">
                          <a:solidFill>
                            <a:srgbClr val="000000"/>
                          </a:solidFill>
                          <a:effectLst/>
                          <a:latin typeface="Calibri" panose="020F0502020204030204" pitchFamily="34" charset="0"/>
                        </a:rPr>
                        <a:t>CON SILENCIO EN LA NOTIFICACION</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tc>
                  <a:txBody>
                    <a:bodyPr/>
                    <a:lstStyle/>
                    <a:p>
                      <a:pPr algn="ctr" fontAlgn="ctr"/>
                      <a:r>
                        <a:rPr lang="es-CO" sz="1100" b="1" i="0" u="none" strike="noStrike" dirty="0">
                          <a:solidFill>
                            <a:srgbClr val="000000"/>
                          </a:solidFill>
                          <a:effectLst/>
                          <a:latin typeface="Calibri" panose="020F0502020204030204" pitchFamily="34" charset="0"/>
                        </a:rPr>
                        <a:t>CON CASOS NO NOTIFICADOS PARA EL CRITERIO (Fuente SIANIESP)</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extLst>
                  <a:ext uri="{0D108BD9-81ED-4DB2-BD59-A6C34878D82A}">
                    <a16:rowId xmlns="" xmlns:a16="http://schemas.microsoft.com/office/drawing/2014/main" val="3435128984"/>
                  </a:ext>
                </a:extLst>
              </a:tr>
              <a:tr h="196524">
                <a:tc>
                  <a:txBody>
                    <a:bodyPr/>
                    <a:lstStyle/>
                    <a:p>
                      <a:pPr algn="ctr" fontAlgn="ct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 xmlns:a16="http://schemas.microsoft.com/office/drawing/2014/main" val="683381124"/>
                  </a:ext>
                </a:extLst>
              </a:tr>
              <a:tr h="393049">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defectos congénitos</a:t>
                      </a:r>
                      <a:endParaRPr lang="en-US" sz="1100" b="0"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152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 xmlns:a16="http://schemas.microsoft.com/office/drawing/2014/main" val="316704980"/>
                  </a:ext>
                </a:extLst>
              </a:tr>
              <a:tr h="393049">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de mama</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166</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 xmlns:a16="http://schemas.microsoft.com/office/drawing/2014/main" val="3036051157"/>
                  </a:ext>
                </a:extLst>
              </a:tr>
              <a:tr h="589573">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de cuello uterino</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163</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 xmlns:a16="http://schemas.microsoft.com/office/drawing/2014/main" val="1233669846"/>
                  </a:ext>
                </a:extLst>
              </a:tr>
              <a:tr h="589573">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en menores de 18 años</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165</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dirty="0">
                          <a:solidFill>
                            <a:srgbClr val="000000"/>
                          </a:solidFill>
                          <a:effectLst/>
                          <a:latin typeface="Calibri" panose="020F0502020204030204" pitchFamily="34" charset="0"/>
                        </a:rPr>
                        <a:t>1</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 xmlns:a16="http://schemas.microsoft.com/office/drawing/2014/main" val="373895227"/>
                  </a:ext>
                </a:extLst>
              </a:tr>
              <a:tr h="400910">
                <a:tc>
                  <a:txBody>
                    <a:bodyPr/>
                    <a:lstStyle/>
                    <a:p>
                      <a:pPr algn="l" fontAlgn="t"/>
                      <a:r>
                        <a:rPr lang="en-US" sz="900" b="0" i="0" u="none" strike="noStrike" dirty="0">
                          <a:solidFill>
                            <a:srgbClr val="000000"/>
                          </a:solidFill>
                          <a:effectLst/>
                          <a:latin typeface="Calibri" panose="020F0502020204030204" pitchFamily="34" charset="0"/>
                        </a:rPr>
                        <a:t> </a:t>
                      </a:r>
                    </a:p>
                  </a:txBody>
                  <a:tcPr marL="7500" marR="7500" marT="750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 </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 </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 xmlns:a16="http://schemas.microsoft.com/office/drawing/2014/main" val="2011537416"/>
                  </a:ext>
                </a:extLst>
              </a:tr>
            </a:tbl>
          </a:graphicData>
        </a:graphic>
      </p:graphicFrame>
      <p:grpSp>
        <p:nvGrpSpPr>
          <p:cNvPr id="19" name="Grupo 18"/>
          <p:cNvGrpSpPr/>
          <p:nvPr/>
        </p:nvGrpSpPr>
        <p:grpSpPr>
          <a:xfrm>
            <a:off x="190046" y="14169"/>
            <a:ext cx="4536554" cy="2121899"/>
            <a:chOff x="190046" y="14169"/>
            <a:chExt cx="4536554" cy="2121899"/>
          </a:xfrm>
        </p:grpSpPr>
        <p:sp>
          <p:nvSpPr>
            <p:cNvPr id="20"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21"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sp>
          <p:nvSpPr>
            <p:cNvPr id="22" name="6 Cuadro de texto"/>
            <p:cNvSpPr txBox="1"/>
            <p:nvPr/>
          </p:nvSpPr>
          <p:spPr>
            <a:xfrm>
              <a:off x="190046" y="1416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Secretaría de Salud</a:t>
              </a:r>
            </a:p>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de Medellín</a:t>
              </a:r>
              <a:r>
                <a:rPr lang="es-CO" sz="1100" b="1" kern="1200" dirty="0">
                  <a:solidFill>
                    <a:srgbClr val="000000"/>
                  </a:solidFill>
                  <a:effectLst/>
                  <a:latin typeface="Arial" panose="020B0604020202020204" pitchFamily="34" charset="0"/>
                  <a:ea typeface="MS Mincho"/>
                  <a:cs typeface="Arial" panose="020B0604020202020204" pitchFamily="34" charset="0"/>
                </a:rPr>
                <a:t> </a:t>
              </a:r>
              <a:endParaRPr lang="es-ES" sz="1200" dirty="0">
                <a:effectLst/>
                <a:latin typeface="Arial" panose="020B0604020202020204" pitchFamily="34" charset="0"/>
                <a:ea typeface="Times New Roman"/>
                <a:cs typeface="Arial" panose="020B0604020202020204" pitchFamily="34" charset="0"/>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044" y="57578"/>
            <a:ext cx="2343140" cy="1562094"/>
          </a:xfrm>
          <a:prstGeom prst="rect">
            <a:avLst/>
          </a:prstGeom>
        </p:spPr>
      </p:pic>
    </p:spTree>
    <p:extLst>
      <p:ext uri="{BB962C8B-B14F-4D97-AF65-F5344CB8AC3E}">
        <p14:creationId xmlns:p14="http://schemas.microsoft.com/office/powerpoint/2010/main" val="1155605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16</a:t>
            </a:r>
            <a:endParaRPr lang="es-ES" sz="1050" b="1" dirty="0">
              <a:latin typeface="Arial Narrow" panose="020B0606020202030204" pitchFamily="34" charset="0"/>
            </a:endParaRPr>
          </a:p>
        </p:txBody>
      </p:sp>
      <p:sp>
        <p:nvSpPr>
          <p:cNvPr id="3" name="2 Rectángulo"/>
          <p:cNvSpPr/>
          <p:nvPr/>
        </p:nvSpPr>
        <p:spPr>
          <a:xfrm>
            <a:off x="1944266" y="3622365"/>
            <a:ext cx="3043132" cy="253916"/>
          </a:xfrm>
          <a:prstGeom prst="rect">
            <a:avLst/>
          </a:prstGeom>
        </p:spPr>
        <p:txBody>
          <a:bodyPr wrap="square">
            <a:spAutoFit/>
          </a:bodyPr>
          <a:lstStyle/>
          <a:p>
            <a:r>
              <a:rPr lang="es-CO" sz="1050" b="1" dirty="0">
                <a:latin typeface="Arial Narrow" panose="020B0606020202030204" pitchFamily="34" charset="0"/>
              </a:rPr>
              <a:t>Tabla 3. EISP no notificados,  BRI SSM, </a:t>
            </a:r>
            <a:r>
              <a:rPr lang="es-CO" sz="1050" b="1" dirty="0" smtClean="0">
                <a:latin typeface="Arial Narrow" panose="020B0606020202030204" pitchFamily="34" charset="0"/>
              </a:rPr>
              <a:t>mayo </a:t>
            </a:r>
            <a:r>
              <a:rPr lang="es-CO" sz="1050" b="1" dirty="0">
                <a:latin typeface="Arial Narrow" panose="020B0606020202030204" pitchFamily="34" charset="0"/>
              </a:rPr>
              <a:t>de 2020</a:t>
            </a:r>
            <a:endParaRPr lang="es-ES" sz="1050" b="1" dirty="0">
              <a:latin typeface="Arial Narrow" panose="020B0606020202030204" pitchFamily="34" charset="0"/>
            </a:endParaRPr>
          </a:p>
        </p:txBody>
      </p:sp>
      <p:sp>
        <p:nvSpPr>
          <p:cNvPr id="12" name="11 Rectángulo"/>
          <p:cNvSpPr/>
          <p:nvPr/>
        </p:nvSpPr>
        <p:spPr>
          <a:xfrm>
            <a:off x="324469" y="2176499"/>
            <a:ext cx="6794731" cy="1384995"/>
          </a:xfrm>
          <a:prstGeom prst="rect">
            <a:avLst/>
          </a:prstGeom>
        </p:spPr>
        <p:txBody>
          <a:bodyPr wrap="square">
            <a:spAutoFit/>
          </a:bodyPr>
          <a:lstStyle/>
          <a:p>
            <a:pPr algn="just"/>
            <a:r>
              <a:rPr lang="es-CO" sz="1200" dirty="0">
                <a:latin typeface="Arial Narrow" panose="020B0606020202030204" pitchFamily="34" charset="0"/>
              </a:rPr>
              <a:t>El análisis de los criterios para la realización de la BAI mostro el mayor silencio en la notificación en los eventos transmisibles que han sido priorizados en el nivel departamental, no obstante no se encontró casos compatibles. </a:t>
            </a:r>
          </a:p>
          <a:p>
            <a:pPr algn="just"/>
            <a:r>
              <a:rPr lang="es-CO" sz="1200" dirty="0">
                <a:latin typeface="Arial Narrow" panose="020B0606020202030204" pitchFamily="34" charset="0"/>
              </a:rPr>
              <a:t>Los eventos no transmisibles y defectos congénitos  presentaron casos por fuera del sistema en 6 UPGD que estuvieron silenciosas en dichos eventos para este periodo.</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De los 54 EIPS captados por la BRI en el mes de abril con posibilidad de ingreso al SIVIGILA, las UPGD ingresaron 31 al periodo siguiente a la solicitud de ingreso.</a:t>
            </a:r>
          </a:p>
        </p:txBody>
      </p:sp>
      <p:graphicFrame>
        <p:nvGraphicFramePr>
          <p:cNvPr id="4" name="Tabla 3"/>
          <p:cNvGraphicFramePr>
            <a:graphicFrameLocks noGrp="1"/>
          </p:cNvGraphicFramePr>
          <p:nvPr>
            <p:extLst>
              <p:ext uri="{D42A27DB-BD31-4B8C-83A1-F6EECF244321}">
                <p14:modId xmlns:p14="http://schemas.microsoft.com/office/powerpoint/2010/main" val="2558097064"/>
              </p:ext>
            </p:extLst>
          </p:nvPr>
        </p:nvGraphicFramePr>
        <p:xfrm>
          <a:off x="72058" y="3876281"/>
          <a:ext cx="7047141" cy="4819650"/>
        </p:xfrm>
        <a:graphic>
          <a:graphicData uri="http://schemas.openxmlformats.org/drawingml/2006/table">
            <a:tbl>
              <a:tblPr/>
              <a:tblGrid>
                <a:gridCol w="1703189">
                  <a:extLst>
                    <a:ext uri="{9D8B030D-6E8A-4147-A177-3AD203B41FA5}">
                      <a16:colId xmlns="" xmlns:a16="http://schemas.microsoft.com/office/drawing/2014/main" val="3815794293"/>
                    </a:ext>
                  </a:extLst>
                </a:gridCol>
                <a:gridCol w="1890696">
                  <a:extLst>
                    <a:ext uri="{9D8B030D-6E8A-4147-A177-3AD203B41FA5}">
                      <a16:colId xmlns="" xmlns:a16="http://schemas.microsoft.com/office/drawing/2014/main" val="2137596184"/>
                    </a:ext>
                  </a:extLst>
                </a:gridCol>
                <a:gridCol w="1703189">
                  <a:extLst>
                    <a:ext uri="{9D8B030D-6E8A-4147-A177-3AD203B41FA5}">
                      <a16:colId xmlns="" xmlns:a16="http://schemas.microsoft.com/office/drawing/2014/main" val="3664298837"/>
                    </a:ext>
                  </a:extLst>
                </a:gridCol>
                <a:gridCol w="1750067">
                  <a:extLst>
                    <a:ext uri="{9D8B030D-6E8A-4147-A177-3AD203B41FA5}">
                      <a16:colId xmlns="" xmlns:a16="http://schemas.microsoft.com/office/drawing/2014/main" val="1726286098"/>
                    </a:ext>
                  </a:extLst>
                </a:gridCol>
              </a:tblGrid>
              <a:tr h="200025">
                <a:tc gridSpan="2">
                  <a:txBody>
                    <a:bodyPr/>
                    <a:lstStyle/>
                    <a:p>
                      <a:pPr algn="ctr" fontAlgn="ctr"/>
                      <a:r>
                        <a:rPr lang="es-CO" sz="1100" b="1" i="0" u="none" strike="noStrike" dirty="0">
                          <a:solidFill>
                            <a:srgbClr val="000000"/>
                          </a:solidFill>
                          <a:effectLst/>
                          <a:latin typeface="Calibri" panose="020F0502020204030204" pitchFamily="34" charset="0"/>
                        </a:rPr>
                        <a:t>GRUPO</a:t>
                      </a:r>
                      <a:endParaRPr lang="en-US"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ctr"/>
                      <a:r>
                        <a:rPr lang="es-CO" sz="1100" b="1" i="0" u="none" strike="noStrike">
                          <a:solidFill>
                            <a:srgbClr val="000000"/>
                          </a:solidFill>
                          <a:effectLst/>
                          <a:latin typeface="Calibri" panose="020F0502020204030204" pitchFamily="34" charset="0"/>
                        </a:rPr>
                        <a:t>EVENTO</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ENCONTRADOS</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877457749"/>
                  </a:ext>
                </a:extLst>
              </a:tr>
              <a:tr h="190500">
                <a:tc rowSpan="4" gridSpan="2">
                  <a:txBody>
                    <a:bodyPr/>
                    <a:lstStyle/>
                    <a:p>
                      <a:pPr algn="ctr" fontAlgn="ctr"/>
                      <a:r>
                        <a:rPr lang="es-CO" sz="1100" b="0" i="0" u="none" strike="noStrike" dirty="0">
                          <a:solidFill>
                            <a:srgbClr val="000000"/>
                          </a:solidFill>
                          <a:effectLst/>
                          <a:latin typeface="Calibri" panose="020F0502020204030204" pitchFamily="34" charset="0"/>
                        </a:rPr>
                        <a:t>Transmisibles</a:t>
                      </a:r>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Varicela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14</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3309911298"/>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Parotiditis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2512202051"/>
                  </a:ext>
                </a:extLst>
              </a:tr>
              <a:tr h="190500">
                <a:tc gridSpan="2" vMerge="1">
                  <a:txBody>
                    <a:bodyPr/>
                    <a:lstStyle/>
                    <a:p>
                      <a:endParaRPr lang="en-US"/>
                    </a:p>
                  </a:txBody>
                  <a:tcPr/>
                </a:tc>
                <a:tc hMerge="1" vMerge="1">
                  <a:txBody>
                    <a:bodyPr/>
                    <a:lstStyle/>
                    <a:p>
                      <a:endParaRPr lang="en-US"/>
                    </a:p>
                  </a:txBody>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3580511311"/>
                  </a:ext>
                </a:extLst>
              </a:tr>
              <a:tr h="200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Hepatitis 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902843132"/>
                  </a:ext>
                </a:extLst>
              </a:tr>
              <a:tr h="381000">
                <a:tc rowSpan="4" gridSpan="2">
                  <a:txBody>
                    <a:bodyPr/>
                    <a:lstStyle/>
                    <a:p>
                      <a:pPr algn="ctr" fontAlgn="ctr"/>
                      <a:r>
                        <a:rPr lang="es-CO" sz="1100" b="0" i="0" u="none" strike="noStrike" dirty="0">
                          <a:solidFill>
                            <a:srgbClr val="000000"/>
                          </a:solidFill>
                          <a:effectLst/>
                          <a:latin typeface="Calibri" panose="020F0502020204030204" pitchFamily="34" charset="0"/>
                        </a:rPr>
                        <a:t>Ambiente (Transmitidas por vectores, Alimentos, Zoonosis e Intoxicaciones por sustancias químicas)</a:t>
                      </a:r>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Intoxicaciones por sustancias químicas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6</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3219125534"/>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Dengue </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1226529830"/>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Agresiones por APTR</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19</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2641405945"/>
                  </a:ext>
                </a:extLst>
              </a:tr>
              <a:tr h="581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Enfermedades Transmitidas por alimentos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653157256"/>
                  </a:ext>
                </a:extLst>
              </a:tr>
              <a:tr h="381000">
                <a:tc rowSpan="2">
                  <a:txBody>
                    <a:bodyPr/>
                    <a:lstStyle/>
                    <a:p>
                      <a:pPr algn="ctr" fontAlgn="ctr"/>
                      <a:r>
                        <a:rPr lang="es-CO" sz="1100" b="0" i="0" u="none" strike="noStrike">
                          <a:solidFill>
                            <a:srgbClr val="000000"/>
                          </a:solidFill>
                          <a:effectLst/>
                          <a:latin typeface="Calibri" panose="020F0502020204030204" pitchFamily="34" charset="0"/>
                        </a:rPr>
                        <a:t>Salud Mental</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CO" sz="1100" b="0" i="0" u="none" strike="noStrike">
                          <a:solidFill>
                            <a:srgbClr val="000000"/>
                          </a:solidFill>
                          <a:effectLst/>
                          <a:latin typeface="Calibri" panose="020F0502020204030204" pitchFamily="34" charset="0"/>
                        </a:rPr>
                        <a:t> </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Violencias de género No sexuales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3616077651"/>
                  </a:ext>
                </a:extLst>
              </a:tr>
              <a:tr h="200025">
                <a:tc vMerge="1">
                  <a:txBody>
                    <a:bodyPr/>
                    <a:lstStyle/>
                    <a:p>
                      <a:endParaRPr lang="en-US"/>
                    </a:p>
                  </a:txBody>
                  <a:tcPr/>
                </a:tc>
                <a:tc vMerge="1">
                  <a:txBody>
                    <a:bodyPr/>
                    <a:lstStyle/>
                    <a:p>
                      <a:endParaRPr lang="en-US"/>
                    </a:p>
                  </a:txBody>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675190337"/>
                  </a:ext>
                </a:extLst>
              </a:tr>
              <a:tr h="190500">
                <a:tc rowSpan="4" gridSpan="2">
                  <a:txBody>
                    <a:bodyPr/>
                    <a:lstStyle/>
                    <a:p>
                      <a:pPr algn="ctr" fontAlgn="ctr"/>
                      <a:r>
                        <a:rPr lang="es-CO" sz="1100" b="0" i="0" u="none" strike="noStrike">
                          <a:solidFill>
                            <a:srgbClr val="000000"/>
                          </a:solidFill>
                          <a:effectLst/>
                          <a:latin typeface="Calibri" panose="020F0502020204030204" pitchFamily="34" charset="0"/>
                        </a:rPr>
                        <a:t>No Transmisibles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Defectos congénitos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2063998753"/>
                  </a:ext>
                </a:extLst>
              </a:tr>
              <a:tr h="3810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Enfermedades Huérfanas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2128297035"/>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Cáncer de mama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3051518945"/>
                  </a:ext>
                </a:extLst>
              </a:tr>
              <a:tr h="3905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Cáncer de cuello uterino</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646672670"/>
                  </a:ext>
                </a:extLst>
              </a:tr>
              <a:tr h="190500">
                <a:tc rowSpan="4" gridSpan="2">
                  <a:txBody>
                    <a:bodyPr/>
                    <a:lstStyle/>
                    <a:p>
                      <a:pPr algn="ctr" fontAlgn="ctr"/>
                      <a:r>
                        <a:rPr lang="es-CO" sz="1100" b="0" i="0" u="none" strike="noStrike">
                          <a:solidFill>
                            <a:srgbClr val="000000"/>
                          </a:solidFill>
                          <a:effectLst/>
                          <a:latin typeface="Calibri" panose="020F0502020204030204" pitchFamily="34" charset="0"/>
                        </a:rPr>
                        <a:t>Salud sexual y reproductiva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VIH - SIDA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707485150"/>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Hepatitis B</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1759795355"/>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Sífilis Gestacional</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4</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 xmlns:a16="http://schemas.microsoft.com/office/drawing/2014/main" val="4023153458"/>
                  </a:ext>
                </a:extLst>
              </a:tr>
              <a:tr h="200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dirty="0">
                          <a:solidFill>
                            <a:srgbClr val="000000"/>
                          </a:solidFill>
                          <a:effectLst/>
                          <a:latin typeface="Calibri" panose="020F0502020204030204" pitchFamily="34" charset="0"/>
                        </a:rPr>
                        <a:t> </a:t>
                      </a:r>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FF0000"/>
                          </a:solidFill>
                          <a:effectLst/>
                          <a:latin typeface="Calibri" panose="020F0502020204030204" pitchFamily="34" charset="0"/>
                        </a:rPr>
                        <a:t> </a:t>
                      </a:r>
                      <a:endParaRPr lang="en-US" sz="1100" b="1" i="0" u="none" strike="noStrike" dirty="0">
                        <a:solidFill>
                          <a:srgbClr val="FF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185784391"/>
                  </a:ext>
                </a:extLst>
              </a:tr>
            </a:tbl>
          </a:graphicData>
        </a:graphic>
      </p:graphicFrame>
      <p:grpSp>
        <p:nvGrpSpPr>
          <p:cNvPr id="18" name="Grupo 17"/>
          <p:cNvGrpSpPr/>
          <p:nvPr/>
        </p:nvGrpSpPr>
        <p:grpSpPr>
          <a:xfrm>
            <a:off x="190046" y="14169"/>
            <a:ext cx="4536554" cy="2121899"/>
            <a:chOff x="190046" y="14169"/>
            <a:chExt cx="4536554" cy="2121899"/>
          </a:xfrm>
        </p:grpSpPr>
        <p:sp>
          <p:nvSpPr>
            <p:cNvPr id="19"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20"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sp>
          <p:nvSpPr>
            <p:cNvPr id="21" name="6 Cuadro de texto"/>
            <p:cNvSpPr txBox="1"/>
            <p:nvPr/>
          </p:nvSpPr>
          <p:spPr>
            <a:xfrm>
              <a:off x="190046" y="1416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Secretaría de Salud</a:t>
              </a:r>
            </a:p>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de Medellín</a:t>
              </a:r>
              <a:r>
                <a:rPr lang="es-CO" sz="1100" b="1" kern="1200" dirty="0">
                  <a:solidFill>
                    <a:srgbClr val="000000"/>
                  </a:solidFill>
                  <a:effectLst/>
                  <a:latin typeface="Arial" panose="020B0604020202020204" pitchFamily="34" charset="0"/>
                  <a:ea typeface="MS Mincho"/>
                  <a:cs typeface="Arial" panose="020B0604020202020204" pitchFamily="34" charset="0"/>
                </a:rPr>
                <a:t> </a:t>
              </a:r>
              <a:endParaRPr lang="es-ES" sz="1200" dirty="0">
                <a:effectLst/>
                <a:latin typeface="Arial" panose="020B0604020202020204" pitchFamily="34" charset="0"/>
                <a:ea typeface="Times New Roman"/>
                <a:cs typeface="Arial" panose="020B0604020202020204" pitchFamily="34" charset="0"/>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044" y="57578"/>
            <a:ext cx="2343140" cy="1562094"/>
          </a:xfrm>
          <a:prstGeom prst="rect">
            <a:avLst/>
          </a:prstGeom>
        </p:spPr>
      </p:pic>
    </p:spTree>
    <p:extLst>
      <p:ext uri="{BB962C8B-B14F-4D97-AF65-F5344CB8AC3E}">
        <p14:creationId xmlns:p14="http://schemas.microsoft.com/office/powerpoint/2010/main" val="44695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17</a:t>
            </a:r>
            <a:endParaRPr lang="es-ES" sz="1050" b="1" dirty="0">
              <a:latin typeface="Arial Narrow" panose="020B0606020202030204"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302" y="8695344"/>
            <a:ext cx="436191" cy="33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2"/>
          <p:cNvPicPr>
            <a:picLocks noChangeAspect="1"/>
          </p:cNvPicPr>
          <p:nvPr/>
        </p:nvPicPr>
        <p:blipFill rotWithShape="1">
          <a:blip r:embed="rId4" cstate="email">
            <a:extLst>
              <a:ext uri="{28A0092B-C50C-407E-A947-70E740481C1C}">
                <a14:useLocalDpi xmlns:a14="http://schemas.microsoft.com/office/drawing/2010/main"/>
              </a:ext>
            </a:extLst>
          </a:blip>
          <a:srcRect l="-2" r="55594"/>
          <a:stretch/>
        </p:blipFill>
        <p:spPr>
          <a:xfrm>
            <a:off x="0" y="4817"/>
            <a:ext cx="7200850" cy="9151550"/>
          </a:xfrm>
          <a:prstGeom prst="rect">
            <a:avLst/>
          </a:prstGeom>
        </p:spPr>
      </p:pic>
      <p:grpSp>
        <p:nvGrpSpPr>
          <p:cNvPr id="13" name="Grupo 4"/>
          <p:cNvGrpSpPr/>
          <p:nvPr/>
        </p:nvGrpSpPr>
        <p:grpSpPr>
          <a:xfrm>
            <a:off x="1008161" y="-32474"/>
            <a:ext cx="5967809" cy="9357002"/>
            <a:chOff x="7461810" y="-36659"/>
            <a:chExt cx="4447883" cy="6903934"/>
          </a:xfrm>
        </p:grpSpPr>
        <p:sp>
          <p:nvSpPr>
            <p:cNvPr id="14" name="Rectángulo 6"/>
            <p:cNvSpPr/>
            <p:nvPr/>
          </p:nvSpPr>
          <p:spPr>
            <a:xfrm>
              <a:off x="7461810" y="-27296"/>
              <a:ext cx="4315226" cy="6894571"/>
            </a:xfrm>
            <a:custGeom>
              <a:avLst/>
              <a:gdLst>
                <a:gd name="connsiteX0" fmla="*/ 0 w 4096861"/>
                <a:gd name="connsiteY0" fmla="*/ 0 h 6853628"/>
                <a:gd name="connsiteX1" fmla="*/ 4096861 w 4096861"/>
                <a:gd name="connsiteY1" fmla="*/ 0 h 6853628"/>
                <a:gd name="connsiteX2" fmla="*/ 4096861 w 4096861"/>
                <a:gd name="connsiteY2" fmla="*/ 6853628 h 6853628"/>
                <a:gd name="connsiteX3" fmla="*/ 0 w 4096861"/>
                <a:gd name="connsiteY3" fmla="*/ 6853628 h 6853628"/>
                <a:gd name="connsiteX4" fmla="*/ 0 w 4096861"/>
                <a:gd name="connsiteY4" fmla="*/ 0 h 6853628"/>
                <a:gd name="connsiteX0" fmla="*/ 395785 w 4096861"/>
                <a:gd name="connsiteY0" fmla="*/ 0 h 6880923"/>
                <a:gd name="connsiteX1" fmla="*/ 4096861 w 4096861"/>
                <a:gd name="connsiteY1" fmla="*/ 27295 h 6880923"/>
                <a:gd name="connsiteX2" fmla="*/ 4096861 w 4096861"/>
                <a:gd name="connsiteY2" fmla="*/ 6880923 h 6880923"/>
                <a:gd name="connsiteX3" fmla="*/ 0 w 4096861"/>
                <a:gd name="connsiteY3" fmla="*/ 6880923 h 6880923"/>
                <a:gd name="connsiteX4" fmla="*/ 395785 w 4096861"/>
                <a:gd name="connsiteY4" fmla="*/ 0 h 6880923"/>
                <a:gd name="connsiteX0" fmla="*/ 614150 w 4315226"/>
                <a:gd name="connsiteY0" fmla="*/ 0 h 6894571"/>
                <a:gd name="connsiteX1" fmla="*/ 4315226 w 4315226"/>
                <a:gd name="connsiteY1" fmla="*/ 27295 h 6894571"/>
                <a:gd name="connsiteX2" fmla="*/ 4315226 w 4315226"/>
                <a:gd name="connsiteY2" fmla="*/ 6880923 h 6894571"/>
                <a:gd name="connsiteX3" fmla="*/ 0 w 4315226"/>
                <a:gd name="connsiteY3" fmla="*/ 6894571 h 6894571"/>
                <a:gd name="connsiteX4" fmla="*/ 614150 w 4315226"/>
                <a:gd name="connsiteY4" fmla="*/ 0 h 6894571"/>
                <a:gd name="connsiteX0" fmla="*/ 614150 w 4315226"/>
                <a:gd name="connsiteY0" fmla="*/ 0 h 6894571"/>
                <a:gd name="connsiteX1" fmla="*/ 4315226 w 4315226"/>
                <a:gd name="connsiteY1" fmla="*/ 27295 h 6894571"/>
                <a:gd name="connsiteX2" fmla="*/ 3673781 w 4315226"/>
                <a:gd name="connsiteY2" fmla="*/ 6894571 h 6894571"/>
                <a:gd name="connsiteX3" fmla="*/ 0 w 4315226"/>
                <a:gd name="connsiteY3" fmla="*/ 6894571 h 6894571"/>
                <a:gd name="connsiteX4" fmla="*/ 614150 w 4315226"/>
                <a:gd name="connsiteY4" fmla="*/ 0 h 689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226" h="6894571">
                  <a:moveTo>
                    <a:pt x="614150" y="0"/>
                  </a:moveTo>
                  <a:lnTo>
                    <a:pt x="4315226" y="27295"/>
                  </a:lnTo>
                  <a:lnTo>
                    <a:pt x="3673781" y="6894571"/>
                  </a:lnTo>
                  <a:lnTo>
                    <a:pt x="0" y="6894571"/>
                  </a:lnTo>
                  <a:lnTo>
                    <a:pt x="614150" y="0"/>
                  </a:lnTo>
                  <a:close/>
                </a:path>
              </a:pathLst>
            </a:custGeom>
            <a:solidFill>
              <a:srgbClr val="0099C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 name="Conector recto 6"/>
            <p:cNvCxnSpPr/>
            <p:nvPr/>
          </p:nvCxnSpPr>
          <p:spPr>
            <a:xfrm flipH="1">
              <a:off x="11280577" y="-36659"/>
              <a:ext cx="629116" cy="68902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CuadroTexto 7"/>
          <p:cNvSpPr txBox="1"/>
          <p:nvPr/>
        </p:nvSpPr>
        <p:spPr>
          <a:xfrm>
            <a:off x="1883417" y="1835696"/>
            <a:ext cx="3797044" cy="3416320"/>
          </a:xfrm>
          <a:prstGeom prst="rect">
            <a:avLst/>
          </a:prstGeom>
          <a:noFill/>
        </p:spPr>
        <p:txBody>
          <a:bodyPr wrap="square" rtlCol="0">
            <a:spAutoFit/>
          </a:bodyPr>
          <a:lstStyle/>
          <a:p>
            <a:pPr algn="ctr"/>
            <a:r>
              <a:rPr lang="es-CO" sz="3600" b="1" dirty="0" smtClean="0">
                <a:solidFill>
                  <a:schemeClr val="bg1"/>
                </a:solidFill>
                <a:latin typeface="Arial" panose="020B0604020202020204" pitchFamily="34" charset="0"/>
                <a:ea typeface="Carter One" panose="03080802040405060005" pitchFamily="66" charset="0"/>
                <a:cs typeface="Arial" panose="020B0604020202020204" pitchFamily="34" charset="0"/>
              </a:rPr>
              <a:t>Gracias</a:t>
            </a:r>
          </a:p>
          <a:p>
            <a:pPr algn="ctr"/>
            <a:r>
              <a:rPr lang="es-CO" sz="3600" b="1" dirty="0" smtClean="0">
                <a:solidFill>
                  <a:schemeClr val="bg1"/>
                </a:solidFill>
                <a:latin typeface="Arial" panose="020B0604020202020204" pitchFamily="34" charset="0"/>
                <a:ea typeface="Carter One" panose="03080802040405060005" pitchFamily="66" charset="0"/>
                <a:cs typeface="Arial" panose="020B0604020202020204" pitchFamily="34" charset="0"/>
              </a:rPr>
              <a:t>Equipo de Vigilancia epidemiológica y Sistemas de información</a:t>
            </a:r>
            <a:endParaRPr lang="es-CO" sz="5400" b="1" dirty="0">
              <a:solidFill>
                <a:schemeClr val="bg1"/>
              </a:solidFill>
              <a:latin typeface="Arial" panose="020B0604020202020204" pitchFamily="34" charset="0"/>
              <a:ea typeface="Carter One" panose="03080802040405060005" pitchFamily="66" charset="0"/>
              <a:cs typeface="Arial" panose="020B0604020202020204" pitchFamily="34" charset="0"/>
            </a:endParaRPr>
          </a:p>
        </p:txBody>
      </p:sp>
      <p:sp>
        <p:nvSpPr>
          <p:cNvPr id="17" name="501 Cuadro de texto"/>
          <p:cNvSpPr txBox="1"/>
          <p:nvPr/>
        </p:nvSpPr>
        <p:spPr>
          <a:xfrm>
            <a:off x="2502805" y="6876256"/>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8483" y="6986990"/>
            <a:ext cx="3276143" cy="2182277"/>
          </a:xfrm>
          <a:prstGeom prst="rect">
            <a:avLst/>
          </a:prstGeom>
        </p:spPr>
      </p:pic>
    </p:spTree>
    <p:extLst>
      <p:ext uri="{BB962C8B-B14F-4D97-AF65-F5344CB8AC3E}">
        <p14:creationId xmlns:p14="http://schemas.microsoft.com/office/powerpoint/2010/main" val="185892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a:t>
            </a:r>
            <a:endParaRPr lang="es-ES" sz="1050" b="1" dirty="0">
              <a:latin typeface="Arial Narrow" panose="020B0606020202030204" pitchFamily="34" charset="0"/>
            </a:endParaRPr>
          </a:p>
        </p:txBody>
      </p:sp>
      <p:sp>
        <p:nvSpPr>
          <p:cNvPr id="2" name="1 Título"/>
          <p:cNvSpPr>
            <a:spLocks noGrp="1"/>
          </p:cNvSpPr>
          <p:nvPr>
            <p:ph type="title"/>
          </p:nvPr>
        </p:nvSpPr>
        <p:spPr>
          <a:xfrm>
            <a:off x="135015" y="2267744"/>
            <a:ext cx="6727831" cy="432048"/>
          </a:xfrm>
        </p:spPr>
        <p:txBody>
          <a:bodyPr>
            <a:noAutofit/>
          </a:bodyPr>
          <a:lstStyle/>
          <a:p>
            <a:pPr algn="l"/>
            <a:r>
              <a:rPr lang="es-ES" sz="2000" b="1" dirty="0" smtClean="0">
                <a:solidFill>
                  <a:schemeClr val="accent1"/>
                </a:solidFill>
                <a:latin typeface="Arial Narrow" panose="020B0606020202030204" pitchFamily="34" charset="0"/>
              </a:rPr>
              <a:t>Contenido</a:t>
            </a:r>
            <a:endParaRPr lang="es-ES" sz="2000" b="1" dirty="0">
              <a:solidFill>
                <a:schemeClr val="accent1"/>
              </a:solidFill>
              <a:latin typeface="Arial Narrow" panose="020B0606020202030204"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3508419022"/>
              </p:ext>
            </p:extLst>
          </p:nvPr>
        </p:nvGraphicFramePr>
        <p:xfrm>
          <a:off x="216074" y="2627784"/>
          <a:ext cx="6646772" cy="2692108"/>
        </p:xfrm>
        <a:graphic>
          <a:graphicData uri="http://schemas.openxmlformats.org/drawingml/2006/table">
            <a:tbl>
              <a:tblPr>
                <a:tableStyleId>{5C22544A-7EE6-4342-B048-85BDC9FD1C3A}</a:tableStyleId>
              </a:tblPr>
              <a:tblGrid>
                <a:gridCol w="509983">
                  <a:extLst>
                    <a:ext uri="{9D8B030D-6E8A-4147-A177-3AD203B41FA5}">
                      <a16:colId xmlns="" xmlns:a16="http://schemas.microsoft.com/office/drawing/2014/main" val="20000"/>
                    </a:ext>
                  </a:extLst>
                </a:gridCol>
                <a:gridCol w="5125324">
                  <a:extLst>
                    <a:ext uri="{9D8B030D-6E8A-4147-A177-3AD203B41FA5}">
                      <a16:colId xmlns="" xmlns:a16="http://schemas.microsoft.com/office/drawing/2014/main" val="20001"/>
                    </a:ext>
                  </a:extLst>
                </a:gridCol>
                <a:gridCol w="1011465">
                  <a:extLst>
                    <a:ext uri="{9D8B030D-6E8A-4147-A177-3AD203B41FA5}">
                      <a16:colId xmlns="" xmlns:a16="http://schemas.microsoft.com/office/drawing/2014/main" val="20002"/>
                    </a:ext>
                  </a:extLst>
                </a:gridCol>
              </a:tblGrid>
              <a:tr h="792088">
                <a:tc>
                  <a:txBody>
                    <a:bodyPr/>
                    <a:lstStyle/>
                    <a:p>
                      <a:pPr algn="ctr" fontAlgn="b"/>
                      <a:r>
                        <a:rPr lang="es-CO" sz="1100" b="1" i="0" u="none" strike="noStrike" dirty="0" smtClean="0">
                          <a:solidFill>
                            <a:schemeClr val="tx1"/>
                          </a:solidFill>
                          <a:effectLst/>
                          <a:latin typeface="Arial Narrow" panose="020B0606020202030204" pitchFamily="34" charset="0"/>
                        </a:rPr>
                        <a:t>1</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u="none" strike="noStrike" dirty="0" smtClean="0">
                          <a:solidFill>
                            <a:schemeClr val="tx1"/>
                          </a:solidFill>
                          <a:effectLst/>
                          <a:latin typeface="Arial Narrow" panose="020B0606020202030204" pitchFamily="34" charset="0"/>
                          <a:hlinkClick r:id="rId3" action="ppaction://hlinksldjump"/>
                        </a:rPr>
                        <a:t>Infección respiratorio aguda  IRA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2</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Intoxicaciones</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10</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5"/>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Enfermedades Transmitidas por Alimentos ETA y vehiculizadas por agua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11</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6"/>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hlinkClick r:id="" action="ppaction://noaction"/>
                        </a:rPr>
                        <a:t>Búsqueda Activa Institucional BAI</a:t>
                      </a:r>
                      <a:endParaRPr lang="es-CO" sz="1100" b="1" i="0" u="none" strike="noStrike" dirty="0" smtClean="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7"/>
                  </a:ext>
                </a:extLst>
              </a:tr>
            </a:tbl>
          </a:graphicData>
        </a:graphic>
      </p:graphicFrame>
      <p:grpSp>
        <p:nvGrpSpPr>
          <p:cNvPr id="10" name="Grupo 9"/>
          <p:cNvGrpSpPr/>
          <p:nvPr/>
        </p:nvGrpSpPr>
        <p:grpSpPr>
          <a:xfrm>
            <a:off x="190046" y="14169"/>
            <a:ext cx="4536554" cy="2121899"/>
            <a:chOff x="190046" y="14169"/>
            <a:chExt cx="4536554" cy="2121899"/>
          </a:xfrm>
        </p:grpSpPr>
        <p:sp>
          <p:nvSpPr>
            <p:cNvPr id="12"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8"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sp>
          <p:nvSpPr>
            <p:cNvPr id="19" name="6 Cuadro de texto"/>
            <p:cNvSpPr txBox="1"/>
            <p:nvPr/>
          </p:nvSpPr>
          <p:spPr>
            <a:xfrm>
              <a:off x="190046" y="1416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Secretaría de Salud</a:t>
              </a:r>
            </a:p>
            <a:p>
              <a:pPr algn="ctr">
                <a:spcAft>
                  <a:spcPts val="0"/>
                </a:spcAft>
              </a:pPr>
              <a:r>
                <a:rPr lang="es-CO" sz="3200" b="1" kern="1200" dirty="0" smtClean="0">
                  <a:solidFill>
                    <a:schemeClr val="tx2">
                      <a:lumMod val="60000"/>
                      <a:lumOff val="40000"/>
                    </a:schemeClr>
                  </a:solidFill>
                  <a:effectLst/>
                  <a:latin typeface="Arial" panose="020B0604020202020204" pitchFamily="34" charset="0"/>
                  <a:ea typeface="MS Mincho"/>
                  <a:cs typeface="Arial" panose="020B0604020202020204" pitchFamily="34" charset="0"/>
                </a:rPr>
                <a:t>de Medellín</a:t>
              </a:r>
              <a:r>
                <a:rPr lang="es-CO" sz="1100" b="1" kern="1200" dirty="0">
                  <a:solidFill>
                    <a:srgbClr val="000000"/>
                  </a:solidFill>
                  <a:effectLst/>
                  <a:latin typeface="Arial" panose="020B0604020202020204" pitchFamily="34" charset="0"/>
                  <a:ea typeface="MS Mincho"/>
                  <a:cs typeface="Arial" panose="020B0604020202020204" pitchFamily="34" charset="0"/>
                </a:rPr>
                <a:t> </a:t>
              </a:r>
              <a:endParaRPr lang="es-ES" sz="1200" dirty="0">
                <a:effectLst/>
                <a:latin typeface="Arial" panose="020B0604020202020204" pitchFamily="34" charset="0"/>
                <a:ea typeface="Times New Roman"/>
                <a:cs typeface="Arial" panose="020B0604020202020204" pitchFamily="34" charset="0"/>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9044" y="129586"/>
            <a:ext cx="2343140" cy="1562094"/>
          </a:xfrm>
          <a:prstGeom prst="rect">
            <a:avLst/>
          </a:prstGeom>
        </p:spPr>
      </p:pic>
      <p:sp>
        <p:nvSpPr>
          <p:cNvPr id="21" name="Rectángulo 20"/>
          <p:cNvSpPr/>
          <p:nvPr/>
        </p:nvSpPr>
        <p:spPr>
          <a:xfrm>
            <a:off x="0" y="8532440"/>
            <a:ext cx="7200900" cy="611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1035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solidFill>
            <a:srgbClr val="00B0F0"/>
          </a:solidFill>
          <a:ln>
            <a:noFill/>
          </a:ln>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8"/>
            <a:ext cx="2232223" cy="2851691"/>
          </a:xfrm>
          <a:prstGeom prst="rect">
            <a:avLst/>
          </a:prstGeom>
          <a:solidFill>
            <a:srgbClr val="FFC000"/>
          </a:solidFill>
          <a:ln>
            <a:noFill/>
          </a:ln>
          <a:extLst/>
        </p:spPr>
      </p:pic>
      <p:sp>
        <p:nvSpPr>
          <p:cNvPr id="5" name="4 CuadroTexto"/>
          <p:cNvSpPr txBox="1"/>
          <p:nvPr/>
        </p:nvSpPr>
        <p:spPr>
          <a:xfrm>
            <a:off x="64540" y="741756"/>
            <a:ext cx="2095750" cy="276999"/>
          </a:xfrm>
          <a:prstGeom prst="rect">
            <a:avLst/>
          </a:prstGeom>
          <a:noFill/>
          <a:ln>
            <a:noFill/>
          </a:ln>
        </p:spPr>
        <p:txBody>
          <a:bodyPr wrap="square" rtlCol="0">
            <a:spAutoFit/>
          </a:bodyPr>
          <a:lstStyle/>
          <a:p>
            <a:r>
              <a:rPr lang="es-ES" sz="1200" b="1" dirty="0">
                <a:solidFill>
                  <a:schemeClr val="bg1"/>
                </a:solidFill>
                <a:latin typeface="Arial Narrow" panose="020B0606020202030204" pitchFamily="34" charset="0"/>
              </a:rPr>
              <a:t>Periodo epidemiológico 6</a:t>
            </a:r>
            <a:r>
              <a:rPr lang="es-ES" sz="1200" b="1" dirty="0" smtClean="0">
                <a:solidFill>
                  <a:schemeClr val="bg1"/>
                </a:solidFill>
                <a:latin typeface="Arial Narrow" panose="020B0606020202030204" pitchFamily="34" charset="0"/>
              </a:rPr>
              <a:t>-2020</a:t>
            </a:r>
            <a:endParaRPr lang="es-ES" sz="1200" b="1" dirty="0">
              <a:solidFill>
                <a:schemeClr val="bg1"/>
              </a:solidFill>
              <a:latin typeface="Arial Narrow" panose="020B0606020202030204" pitchFamily="34" charset="0"/>
            </a:endParaRPr>
          </a:p>
        </p:txBody>
      </p:sp>
      <p:sp>
        <p:nvSpPr>
          <p:cNvPr id="6" name="5 Rectángulo"/>
          <p:cNvSpPr/>
          <p:nvPr/>
        </p:nvSpPr>
        <p:spPr>
          <a:xfrm>
            <a:off x="2274078" y="2167727"/>
            <a:ext cx="4946011" cy="592470"/>
          </a:xfrm>
          <a:prstGeom prst="rect">
            <a:avLst/>
          </a:prstGeom>
        </p:spPr>
        <p:txBody>
          <a:bodyPr wrap="square">
            <a:spAutoFit/>
          </a:bodyPr>
          <a:lstStyle/>
          <a:p>
            <a:r>
              <a:rPr lang="es-ES" sz="600" dirty="0">
                <a:latin typeface="Arial Narrow" panose="020B0606020202030204" pitchFamily="34" charset="0"/>
              </a:rPr>
              <a:t>Fuente: SIVIGILA. Secretaria de Salud de Medellín</a:t>
            </a:r>
            <a:r>
              <a:rPr lang="es-ES" sz="1050" dirty="0">
                <a:latin typeface="Arial Narrow" panose="020B0606020202030204" pitchFamily="34" charset="0"/>
              </a:rPr>
              <a:t>.</a:t>
            </a:r>
          </a:p>
          <a:p>
            <a:pPr algn="just"/>
            <a:r>
              <a:rPr lang="es-ES" sz="1100" dirty="0">
                <a:latin typeface="Arial Narrow" panose="020B0606020202030204" pitchFamily="34" charset="0"/>
              </a:rPr>
              <a:t>Figura. Canal endémico de IRA ambulatorios.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2020.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40"/>
            </a:xfrm>
            <a:prstGeom prst="rect">
              <a:avLst/>
            </a:prstGeom>
            <a:noFill/>
          </p:spPr>
          <p:txBody>
            <a:bodyPr wrap="square" rtlCol="0">
              <a:spAutoFit/>
            </a:bodyPr>
            <a:lstStyle/>
            <a:p>
              <a:pPr algn="ctr"/>
              <a:r>
                <a:rPr lang="es-ES" sz="1400" b="1" dirty="0" smtClean="0"/>
                <a:t> </a:t>
              </a:r>
              <a:r>
                <a:rPr lang="es-ES" sz="1400" b="1" dirty="0" smtClean="0">
                  <a:latin typeface="Arial Narrow" panose="020B0606020202030204" pitchFamily="34" charset="0"/>
                </a:rPr>
                <a:t> </a:t>
              </a:r>
              <a:endParaRPr lang="es-ES" sz="1400" b="1" dirty="0">
                <a:latin typeface="Arial Narrow" panose="020B0606020202030204" pitchFamily="34" charset="0"/>
              </a:endParaRPr>
            </a:p>
          </p:txBody>
        </p:sp>
      </p:grpSp>
      <p:sp>
        <p:nvSpPr>
          <p:cNvPr id="9" name="8 CuadroTexto"/>
          <p:cNvSpPr txBox="1"/>
          <p:nvPr/>
        </p:nvSpPr>
        <p:spPr>
          <a:xfrm>
            <a:off x="288082" y="4861773"/>
            <a:ext cx="1892650"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30% </a:t>
            </a:r>
            <a:r>
              <a:rPr lang="es-ES" sz="1200" b="1" dirty="0">
                <a:latin typeface="Arial Narrow" panose="020B0606020202030204" pitchFamily="34" charset="0"/>
              </a:rPr>
              <a:t>menos respecto al mismo periodo del año anterior</a:t>
            </a:r>
          </a:p>
        </p:txBody>
      </p:sp>
      <p:sp>
        <p:nvSpPr>
          <p:cNvPr id="18" name="17 Rectángulo"/>
          <p:cNvSpPr/>
          <p:nvPr/>
        </p:nvSpPr>
        <p:spPr>
          <a:xfrm>
            <a:off x="2295483" y="5059650"/>
            <a:ext cx="4946011" cy="592470"/>
          </a:xfrm>
          <a:prstGeom prst="rect">
            <a:avLst/>
          </a:prstGeom>
        </p:spPr>
        <p:txBody>
          <a:bodyPr wrap="square">
            <a:spAutoFit/>
          </a:bodyPr>
          <a:lstStyle/>
          <a:p>
            <a:r>
              <a:rPr lang="es-ES" sz="105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724128"/>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86510" y="5845351"/>
            <a:ext cx="3446504" cy="276999"/>
            <a:chOff x="2457428" y="112957"/>
            <a:chExt cx="3446504" cy="276999"/>
          </a:xfrm>
        </p:grpSpPr>
        <p:sp>
          <p:nvSpPr>
            <p:cNvPr id="27" name="26 Elipse"/>
            <p:cNvSpPr/>
            <p:nvPr/>
          </p:nvSpPr>
          <p:spPr>
            <a:xfrm>
              <a:off x="2457428" y="11295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45460" y="24376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11644" y="112957"/>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Comportamiento </a:t>
              </a:r>
              <a:r>
                <a:rPr lang="es-ES" sz="1200" b="1" dirty="0" smtClean="0">
                  <a:solidFill>
                    <a:schemeClr val="bg1"/>
                  </a:solidFill>
                  <a:latin typeface="Arial Narrow" panose="020B0606020202030204" pitchFamily="34" charset="0"/>
                </a:rPr>
                <a:t>por grupos de edad</a:t>
              </a:r>
              <a:endParaRPr lang="es-ES" sz="1200" b="1" dirty="0">
                <a:solidFill>
                  <a:schemeClr val="bg1"/>
                </a:solidFill>
                <a:latin typeface="Arial Narrow" panose="020B0606020202030204" pitchFamily="34" charset="0"/>
              </a:endParaRPr>
            </a:p>
          </p:txBody>
        </p:sp>
      </p:grpSp>
      <p:grpSp>
        <p:nvGrpSpPr>
          <p:cNvPr id="32" name="31 Grupo"/>
          <p:cNvGrpSpPr/>
          <p:nvPr/>
        </p:nvGrpSpPr>
        <p:grpSpPr>
          <a:xfrm>
            <a:off x="4429986" y="5845351"/>
            <a:ext cx="3446504" cy="276999"/>
            <a:chOff x="2125730" y="40949"/>
            <a:chExt cx="3446504" cy="276999"/>
          </a:xfrm>
        </p:grpSpPr>
        <p:sp>
          <p:nvSpPr>
            <p:cNvPr id="33" name="32 Elipse"/>
            <p:cNvSpPr/>
            <p:nvPr/>
          </p:nvSpPr>
          <p:spPr>
            <a:xfrm>
              <a:off x="2125730" y="40949"/>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413762" y="17175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2979946" y="40949"/>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chemeClr val="bg1"/>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solidFill>
                  <a:schemeClr val="bg1"/>
                </a:solidFill>
                <a:latin typeface="Arial Narrow" panose="020B0606020202030204" pitchFamily="34" charset="0"/>
              </a:rPr>
              <a:t>Consulta ambulatoria</a:t>
            </a:r>
          </a:p>
        </p:txBody>
      </p:sp>
      <p:sp>
        <p:nvSpPr>
          <p:cNvPr id="3" name="2 Rectángulo"/>
          <p:cNvSpPr/>
          <p:nvPr/>
        </p:nvSpPr>
        <p:spPr>
          <a:xfrm>
            <a:off x="792138" y="8420943"/>
            <a:ext cx="3096344" cy="477054"/>
          </a:xfrm>
          <a:prstGeom prst="rect">
            <a:avLst/>
          </a:prstGeom>
        </p:spPr>
        <p:txBody>
          <a:bodyPr wrap="square">
            <a:spAutoFit/>
          </a:bodyPr>
          <a:lstStyle/>
          <a:p>
            <a:pPr algn="just"/>
            <a:r>
              <a:rPr lang="es-ES" sz="700" dirty="0">
                <a:latin typeface="Arial Narrow" panose="020B0606020202030204" pitchFamily="34" charset="0"/>
              </a:rPr>
              <a:t>Fuente: SIVIGILA. Secretaria </a:t>
            </a:r>
            <a:r>
              <a:rPr lang="es-ES" sz="700" b="1" dirty="0">
                <a:latin typeface="Arial Narrow" panose="020B0606020202030204" pitchFamily="34" charset="0"/>
              </a:rPr>
              <a:t>de</a:t>
            </a:r>
            <a:r>
              <a:rPr lang="es-ES" sz="700" dirty="0">
                <a:latin typeface="Arial Narrow" panose="020B0606020202030204" pitchFamily="34" charset="0"/>
              </a:rPr>
              <a:t> Salud de Medellín. </a:t>
            </a:r>
          </a:p>
          <a:p>
            <a:pPr algn="just"/>
            <a:r>
              <a:rPr lang="es-ES" sz="900" dirty="0">
                <a:latin typeface="Arial Narrow" panose="020B0606020202030204" pitchFamily="34" charset="0"/>
              </a:rPr>
              <a:t>Figura. Proporción  de pacientes de IRA  ambulatorios, por grupos de edad. a Periodo epidemiológico </a:t>
            </a:r>
            <a:r>
              <a:rPr lang="es-ES" sz="900" dirty="0" smtClean="0">
                <a:latin typeface="Arial Narrow" panose="020B0606020202030204" pitchFamily="34" charset="0"/>
              </a:rPr>
              <a:t>6,  </a:t>
            </a:r>
            <a:r>
              <a:rPr lang="es-ES" sz="900" dirty="0">
                <a:latin typeface="Arial Narrow" panose="020B0606020202030204" pitchFamily="34" charset="0"/>
              </a:rPr>
              <a:t>acumulado, 2020</a:t>
            </a:r>
          </a:p>
        </p:txBody>
      </p:sp>
      <p:sp>
        <p:nvSpPr>
          <p:cNvPr id="46" name="9 Flecha arriba">
            <a:extLst>
              <a:ext uri="{FF2B5EF4-FFF2-40B4-BE49-F238E27FC236}">
                <a16:creationId xmlns="" xmlns:a16="http://schemas.microsoft.com/office/drawing/2014/main" id="{6B6A51CE-8AE3-4B0F-B891-908E67B7B32B}"/>
              </a:ext>
            </a:extLst>
          </p:cNvPr>
          <p:cNvSpPr/>
          <p:nvPr/>
        </p:nvSpPr>
        <p:spPr>
          <a:xfrm rot="10800000" flipH="1">
            <a:off x="288082" y="4877042"/>
            <a:ext cx="180975" cy="63106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graphicFrame>
        <p:nvGraphicFramePr>
          <p:cNvPr id="47" name="1 Gráfico">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680408507"/>
              </p:ext>
            </p:extLst>
          </p:nvPr>
        </p:nvGraphicFramePr>
        <p:xfrm>
          <a:off x="-1143" y="6450657"/>
          <a:ext cx="4143375" cy="2009775"/>
        </p:xfrm>
        <a:graphic>
          <a:graphicData uri="http://schemas.openxmlformats.org/drawingml/2006/chart">
            <c:chart xmlns:c="http://schemas.openxmlformats.org/drawingml/2006/chart" xmlns:r="http://schemas.openxmlformats.org/officeDocument/2006/relationships" r:id="rId5"/>
          </a:graphicData>
        </a:graphic>
      </p:graphicFrame>
      <p:sp>
        <p:nvSpPr>
          <p:cNvPr id="51" name="50 Rectángulo"/>
          <p:cNvSpPr/>
          <p:nvPr/>
        </p:nvSpPr>
        <p:spPr>
          <a:xfrm>
            <a:off x="4032498" y="6228184"/>
            <a:ext cx="3108056" cy="2677656"/>
          </a:xfrm>
          <a:prstGeom prst="rect">
            <a:avLst/>
          </a:prstGeom>
        </p:spPr>
        <p:txBody>
          <a:bodyPr wrap="square">
            <a:spAutoFit/>
          </a:bodyPr>
          <a:lstStyle/>
          <a:p>
            <a:pPr algn="just"/>
            <a:r>
              <a:rPr lang="es-ES" sz="1200" dirty="0" smtClean="0"/>
              <a:t>En la tendencia del comportamiento de la infeccion respiratoria ambulatoria con respecto al año anterior, </a:t>
            </a:r>
            <a:r>
              <a:rPr lang="es-ES" sz="1200" dirty="0"/>
              <a:t>se observa </a:t>
            </a:r>
            <a:r>
              <a:rPr lang="es-CO" sz="1200" dirty="0"/>
              <a:t> un incremento en las  semanas 11 y 12, semanas en las que se notificaron los primeros casos del virus covid 19  en la ciudad,  y una disminución notoria en las   últimas semanas, con un leve incremento en las dos última semana, reflejo del manejo en casa de los casos ambulatorios con IRA leve, y el aislamiento social de la población</a:t>
            </a:r>
            <a:r>
              <a:rPr lang="es-ES" sz="1200" dirty="0"/>
              <a:t>. Según el canal endémico, estamos entre lo esperado </a:t>
            </a:r>
            <a:r>
              <a:rPr lang="es-ES" sz="1200" dirty="0" smtClean="0"/>
              <a:t>.</a:t>
            </a:r>
          </a:p>
          <a:p>
            <a:pPr algn="just"/>
            <a:r>
              <a:rPr lang="es-ES" sz="1200" dirty="0" smtClean="0">
                <a:latin typeface="Arial Narrow" panose="020B0606020202030204" pitchFamily="34" charset="0"/>
              </a:rPr>
              <a:t>De acuerdo al grupo de población afectada, la mayor proporción de casos se encuentra entre los 20 y 39 años,  población económicamente activa.</a:t>
            </a:r>
            <a:endParaRPr lang="es-ES" sz="1200" dirty="0">
              <a:latin typeface="Arial Narrow" panose="020B0606020202030204" pitchFamily="34" charset="0"/>
            </a:endParaRPr>
          </a:p>
        </p:txBody>
      </p:sp>
      <p:graphicFrame>
        <p:nvGraphicFramePr>
          <p:cNvPr id="36" name="35 Gráfico">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644230043"/>
              </p:ext>
            </p:extLst>
          </p:nvPr>
        </p:nvGraphicFramePr>
        <p:xfrm>
          <a:off x="2244085" y="351775"/>
          <a:ext cx="4982547" cy="19159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2 Gráfico">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157283942"/>
              </p:ext>
            </p:extLst>
          </p:nvPr>
        </p:nvGraphicFramePr>
        <p:xfrm>
          <a:off x="2295483" y="2760197"/>
          <a:ext cx="4845071" cy="2299453"/>
        </p:xfrm>
        <a:graphic>
          <a:graphicData uri="http://schemas.openxmlformats.org/drawingml/2006/chart">
            <c:chart xmlns:c="http://schemas.openxmlformats.org/drawingml/2006/chart" xmlns:r="http://schemas.openxmlformats.org/officeDocument/2006/relationships" r:id="rId7"/>
          </a:graphicData>
        </a:graphic>
      </p:graphicFrame>
      <p:sp>
        <p:nvSpPr>
          <p:cNvPr id="4" name="3 Rectángulo"/>
          <p:cNvSpPr/>
          <p:nvPr/>
        </p:nvSpPr>
        <p:spPr>
          <a:xfrm>
            <a:off x="534319" y="4283968"/>
            <a:ext cx="833883" cy="369332"/>
          </a:xfrm>
          <a:prstGeom prst="rect">
            <a:avLst/>
          </a:prstGeom>
        </p:spPr>
        <p:txBody>
          <a:bodyPr wrap="none">
            <a:spAutoFit/>
          </a:bodyPr>
          <a:lstStyle/>
          <a:p>
            <a:r>
              <a:rPr lang="es-CO" sz="1400" b="1" dirty="0"/>
              <a:t>196.967</a:t>
            </a:r>
            <a:r>
              <a:rPr lang="es-CO" b="1" dirty="0"/>
              <a:t> </a:t>
            </a:r>
            <a:endParaRPr lang="es-CO" dirty="0"/>
          </a:p>
        </p:txBody>
      </p:sp>
      <p:sp>
        <p:nvSpPr>
          <p:cNvPr id="3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01166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1113" y="2781205"/>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163956"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Periodo epidemiológico </a:t>
            </a:r>
            <a:r>
              <a:rPr lang="es-ES" sz="1200" b="1" dirty="0" smtClean="0">
                <a:solidFill>
                  <a:schemeClr val="bg1"/>
                </a:solidFill>
                <a:latin typeface="Arial Narrow" panose="020B0606020202030204" pitchFamily="34" charset="0"/>
              </a:rPr>
              <a:t>6 </a:t>
            </a:r>
            <a:r>
              <a:rPr lang="es-ES" sz="1200" b="1" dirty="0">
                <a:solidFill>
                  <a:schemeClr val="bg1"/>
                </a:solidFill>
                <a:latin typeface="Arial Narrow" panose="020B0606020202030204" pitchFamily="34" charset="0"/>
              </a:rPr>
              <a:t>- 2020</a:t>
            </a:r>
          </a:p>
        </p:txBody>
      </p:sp>
      <p:sp>
        <p:nvSpPr>
          <p:cNvPr id="6" name="5 Rectángulo"/>
          <p:cNvSpPr/>
          <p:nvPr/>
        </p:nvSpPr>
        <p:spPr>
          <a:xfrm>
            <a:off x="2274078" y="2304207"/>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de 2020. </a:t>
            </a:r>
          </a:p>
        </p:txBody>
      </p:sp>
      <p:grpSp>
        <p:nvGrpSpPr>
          <p:cNvPr id="8" name="7 Grupo"/>
          <p:cNvGrpSpPr/>
          <p:nvPr/>
        </p:nvGrpSpPr>
        <p:grpSpPr>
          <a:xfrm>
            <a:off x="93595" y="408352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5.884</a:t>
              </a:r>
              <a:endParaRPr lang="es-ES" sz="1400" b="1" dirty="0">
                <a:latin typeface="Arial Narrow" panose="020B0606020202030204" pitchFamily="34" charset="0"/>
              </a:endParaRPr>
            </a:p>
          </p:txBody>
        </p:sp>
      </p:grpSp>
      <p:sp>
        <p:nvSpPr>
          <p:cNvPr id="9" name="8 CuadroTexto"/>
          <p:cNvSpPr txBox="1"/>
          <p:nvPr/>
        </p:nvSpPr>
        <p:spPr>
          <a:xfrm>
            <a:off x="288082" y="4861773"/>
            <a:ext cx="1892650" cy="646331"/>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39% </a:t>
            </a:r>
            <a:r>
              <a:rPr lang="es-ES" sz="1200" b="1" dirty="0">
                <a:latin typeface="Arial Narrow" panose="020B0606020202030204" pitchFamily="34" charset="0"/>
              </a:rPr>
              <a:t>menos respecto al mismo periodo del año anterior</a:t>
            </a:r>
          </a:p>
        </p:txBody>
      </p:sp>
      <p:sp>
        <p:nvSpPr>
          <p:cNvPr id="18" name="17 Rectángulo"/>
          <p:cNvSpPr/>
          <p:nvPr/>
        </p:nvSpPr>
        <p:spPr>
          <a:xfrm>
            <a:off x="2230463" y="4964775"/>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a:t>
            </a:r>
            <a:r>
              <a:rPr lang="es-ES" sz="1100" dirty="0" smtClean="0">
                <a:latin typeface="Arial Narrow" panose="020B0606020202030204" pitchFamily="34" charset="0"/>
              </a:rPr>
              <a:t> 6 </a:t>
            </a:r>
            <a:r>
              <a:rPr lang="es-ES" sz="1100" dirty="0">
                <a:latin typeface="Arial Narrow" panose="020B0606020202030204" pitchFamily="34" charset="0"/>
              </a:rPr>
              <a:t>.  acumulado</a:t>
            </a:r>
          </a:p>
          <a:p>
            <a:pPr algn="just"/>
            <a:r>
              <a:rPr lang="es-ES" sz="1100" dirty="0">
                <a:latin typeface="Arial Narrow" panose="020B0606020202030204" pitchFamily="34" charset="0"/>
              </a:rPr>
              <a:t> Años  2019-.2020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Comportamiento por grupos de edad</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chemeClr val="bg1"/>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solidFill>
                  <a:schemeClr val="bg1"/>
                </a:solidFill>
                <a:latin typeface="Arial Narrow" panose="020B0606020202030204" pitchFamily="34" charset="0"/>
              </a:rPr>
              <a:t>Hospitalizados</a:t>
            </a:r>
            <a:r>
              <a:rPr lang="es-ES" b="1" dirty="0">
                <a:latin typeface="Arial Narrow" panose="020B0606020202030204" pitchFamily="34" charset="0"/>
              </a:rPr>
              <a:t> </a:t>
            </a:r>
          </a:p>
        </p:txBody>
      </p:sp>
      <p:sp>
        <p:nvSpPr>
          <p:cNvPr id="3" name="2 Rectángulo"/>
          <p:cNvSpPr/>
          <p:nvPr/>
        </p:nvSpPr>
        <p:spPr>
          <a:xfrm>
            <a:off x="421420" y="8446784"/>
            <a:ext cx="3302488" cy="661720"/>
          </a:xfrm>
          <a:prstGeom prst="rect">
            <a:avLst/>
          </a:prstGeom>
        </p:spPr>
        <p:txBody>
          <a:bodyPr wrap="square">
            <a:spAutoFit/>
          </a:bodyPr>
          <a:lstStyle/>
          <a:p>
            <a:pPr algn="just"/>
            <a:r>
              <a:rPr lang="es-ES" sz="700" b="1" dirty="0">
                <a:latin typeface="Arial Narrow" panose="020B0606020202030204" pitchFamily="34" charset="0"/>
              </a:rPr>
              <a:t>Fuente: SIVIGILA. Secretaria de Salud de Medellín. </a:t>
            </a:r>
          </a:p>
          <a:p>
            <a:pPr algn="just"/>
            <a:r>
              <a:rPr lang="es-ES" sz="1000" b="1" dirty="0">
                <a:latin typeface="Arial Narrow" panose="020B0606020202030204" pitchFamily="34" charset="0"/>
              </a:rPr>
              <a:t>Figura. Proporción  de pacientes de IRA  hospitalizados en sala general por grupos de edad, a Periodo epidemiológico </a:t>
            </a:r>
            <a:r>
              <a:rPr lang="es-ES" sz="1000" b="1" dirty="0" smtClean="0">
                <a:latin typeface="Arial Narrow" panose="020B0606020202030204" pitchFamily="34" charset="0"/>
              </a:rPr>
              <a:t>6  </a:t>
            </a:r>
            <a:r>
              <a:rPr lang="es-ES" sz="1000" b="1" dirty="0">
                <a:latin typeface="Arial Narrow" panose="020B0606020202030204" pitchFamily="34" charset="0"/>
              </a:rPr>
              <a:t>acumulado, 2020</a:t>
            </a:r>
          </a:p>
        </p:txBody>
      </p:sp>
      <p:sp>
        <p:nvSpPr>
          <p:cNvPr id="40" name="9 Flecha arriba">
            <a:extLst>
              <a:ext uri="{FF2B5EF4-FFF2-40B4-BE49-F238E27FC236}">
                <a16:creationId xmlns="" xmlns:a16="http://schemas.microsoft.com/office/drawing/2014/main" id="{6B6A51CE-8AE3-4B0F-B891-908E67B7B32B}"/>
              </a:ext>
            </a:extLst>
          </p:cNvPr>
          <p:cNvSpPr/>
          <p:nvPr/>
        </p:nvSpPr>
        <p:spPr>
          <a:xfrm rot="10800000" flipH="1">
            <a:off x="117092" y="4861773"/>
            <a:ext cx="180975" cy="48704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graphicFrame>
        <p:nvGraphicFramePr>
          <p:cNvPr id="41" name="2 Gráfico">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929573807"/>
              </p:ext>
            </p:extLst>
          </p:nvPr>
        </p:nvGraphicFramePr>
        <p:xfrm>
          <a:off x="93596" y="6228184"/>
          <a:ext cx="3938902" cy="2218600"/>
        </p:xfrm>
        <a:graphic>
          <a:graphicData uri="http://schemas.openxmlformats.org/drawingml/2006/chart">
            <c:chart xmlns:c="http://schemas.openxmlformats.org/drawingml/2006/chart" xmlns:r="http://schemas.openxmlformats.org/officeDocument/2006/relationships" r:id="rId5"/>
          </a:graphicData>
        </a:graphic>
      </p:graphicFrame>
      <p:sp>
        <p:nvSpPr>
          <p:cNvPr id="47" name="46 Rectángulo"/>
          <p:cNvSpPr/>
          <p:nvPr/>
        </p:nvSpPr>
        <p:spPr>
          <a:xfrm>
            <a:off x="4032498" y="6530732"/>
            <a:ext cx="3062434" cy="1754326"/>
          </a:xfrm>
          <a:prstGeom prst="rect">
            <a:avLst/>
          </a:prstGeom>
        </p:spPr>
        <p:txBody>
          <a:bodyPr wrap="square">
            <a:spAutoFit/>
          </a:bodyPr>
          <a:lstStyle/>
          <a:p>
            <a:pPr algn="just"/>
            <a:r>
              <a:rPr lang="es-ES" sz="1200" dirty="0" smtClean="0"/>
              <a:t>Según comportamiento de las  hospitalizaciones por IRA, con respecto al año anterior, se </a:t>
            </a:r>
            <a:r>
              <a:rPr lang="es-ES" sz="1200" b="1" dirty="0"/>
              <a:t>observa </a:t>
            </a:r>
            <a:r>
              <a:rPr lang="es-CO" sz="1200" b="1" dirty="0"/>
              <a:t> </a:t>
            </a:r>
            <a:r>
              <a:rPr lang="es-CO" sz="1200" dirty="0" smtClean="0"/>
              <a:t>una marcada  </a:t>
            </a:r>
            <a:r>
              <a:rPr lang="es-CO" sz="1200" dirty="0"/>
              <a:t>disminución </a:t>
            </a:r>
            <a:r>
              <a:rPr lang="es-CO" sz="1200" dirty="0" smtClean="0"/>
              <a:t>igualmente en las últimas </a:t>
            </a:r>
            <a:r>
              <a:rPr lang="es-CO" sz="1200" dirty="0"/>
              <a:t>semanas</a:t>
            </a:r>
            <a:r>
              <a:rPr lang="es-CO" sz="1200" dirty="0" smtClean="0"/>
              <a:t>,  </a:t>
            </a:r>
            <a:r>
              <a:rPr lang="es-MX" sz="1200" dirty="0" smtClean="0"/>
              <a:t>y  s</a:t>
            </a:r>
            <a:r>
              <a:rPr lang="es-ES" sz="1200" dirty="0" err="1" smtClean="0"/>
              <a:t>egún</a:t>
            </a:r>
            <a:r>
              <a:rPr lang="es-ES" sz="1200" dirty="0" smtClean="0"/>
              <a:t> </a:t>
            </a:r>
            <a:r>
              <a:rPr lang="es-ES" sz="1200" dirty="0"/>
              <a:t>el canal endémico, estamos entre lo esperado. </a:t>
            </a:r>
            <a:endParaRPr lang="es-ES" sz="1200" dirty="0" smtClean="0"/>
          </a:p>
          <a:p>
            <a:pPr algn="just"/>
            <a:r>
              <a:rPr lang="es-ES" sz="1200" dirty="0" smtClean="0">
                <a:latin typeface="Arial Narrow" panose="020B0606020202030204" pitchFamily="34" charset="0"/>
              </a:rPr>
              <a:t>La mayor proporción de hospitalizados se encuentra entre los mayores de 60 años, y los menores de 1 año,  población mas susceptible.</a:t>
            </a:r>
            <a:endParaRPr lang="es-ES" sz="1200" dirty="0">
              <a:latin typeface="Arial Narrow" panose="020B0606020202030204" pitchFamily="34" charset="0"/>
            </a:endParaRPr>
          </a:p>
        </p:txBody>
      </p:sp>
      <p:graphicFrame>
        <p:nvGraphicFramePr>
          <p:cNvPr id="42" name="41 Gráfico">
            <a:extLst>
              <a:ext uri="{FF2B5EF4-FFF2-40B4-BE49-F238E27FC236}">
                <a16:creationId xmlns=""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691705508"/>
              </p:ext>
            </p:extLst>
          </p:nvPr>
        </p:nvGraphicFramePr>
        <p:xfrm>
          <a:off x="2230463" y="351774"/>
          <a:ext cx="4946011" cy="19524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5 Gráfico">
            <a:extLst>
              <a:ext uri="{FF2B5EF4-FFF2-40B4-BE49-F238E27FC236}">
                <a16:creationId xmlns=""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883363295"/>
              </p:ext>
            </p:extLst>
          </p:nvPr>
        </p:nvGraphicFramePr>
        <p:xfrm>
          <a:off x="2218353" y="2809927"/>
          <a:ext cx="4876579" cy="2154848"/>
        </p:xfrm>
        <a:graphic>
          <a:graphicData uri="http://schemas.openxmlformats.org/drawingml/2006/chart">
            <c:chart xmlns:c="http://schemas.openxmlformats.org/drawingml/2006/chart" xmlns:r="http://schemas.openxmlformats.org/officeDocument/2006/relationships" r:id="rId7"/>
          </a:graphicData>
        </a:graphic>
      </p:graphicFrame>
      <p:sp>
        <p:nvSpPr>
          <p:cNvPr id="36"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a:t>
            </a:r>
            <a:endParaRPr lang="es-ES" sz="1050" b="1" dirty="0">
              <a:latin typeface="Arial Narrow" panose="020B0606020202030204" pitchFamily="34" charset="0"/>
            </a:endParaRPr>
          </a:p>
        </p:txBody>
      </p:sp>
    </p:spTree>
    <p:extLst>
      <p:ext uri="{BB962C8B-B14F-4D97-AF65-F5344CB8AC3E}">
        <p14:creationId xmlns:p14="http://schemas.microsoft.com/office/powerpoint/2010/main" val="90618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5168"/>
            <a:ext cx="2232223" cy="281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solidFill>
                  <a:schemeClr val="bg1"/>
                </a:solidFill>
                <a:latin typeface="Arial Narrow" panose="020B0606020202030204" pitchFamily="34" charset="0"/>
              </a:rPr>
              <a:t>Periodo epidemiológico </a:t>
            </a:r>
            <a:r>
              <a:rPr lang="es-ES" sz="1200" b="1" dirty="0" smtClean="0">
                <a:solidFill>
                  <a:schemeClr val="bg1"/>
                </a:solidFill>
                <a:latin typeface="Arial Narrow" panose="020B0606020202030204" pitchFamily="34" charset="0"/>
              </a:rPr>
              <a:t>6 </a:t>
            </a:r>
            <a:r>
              <a:rPr lang="es-ES" sz="1200" b="1" dirty="0">
                <a:solidFill>
                  <a:schemeClr val="bg1"/>
                </a:solidFill>
                <a:latin typeface="Arial Narrow" panose="020B0606020202030204" pitchFamily="34" charset="0"/>
              </a:rPr>
              <a:t>- 2020</a:t>
            </a:r>
          </a:p>
        </p:txBody>
      </p:sp>
      <p:sp>
        <p:nvSpPr>
          <p:cNvPr id="6" name="5 Rectángulo"/>
          <p:cNvSpPr/>
          <p:nvPr/>
        </p:nvSpPr>
        <p:spPr>
          <a:xfrm>
            <a:off x="2274078" y="2317855"/>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IRA-UCI.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de 2020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362</a:t>
              </a:r>
              <a:endParaRPr lang="es-ES" sz="1400" b="1" dirty="0">
                <a:latin typeface="Arial Narrow" panose="020B0606020202030204" pitchFamily="34" charset="0"/>
              </a:endParaRPr>
            </a:p>
          </p:txBody>
        </p:sp>
      </p:grpSp>
      <p:sp>
        <p:nvSpPr>
          <p:cNvPr id="9" name="8 CuadroTexto"/>
          <p:cNvSpPr txBox="1"/>
          <p:nvPr/>
        </p:nvSpPr>
        <p:spPr>
          <a:xfrm>
            <a:off x="288082" y="4861773"/>
            <a:ext cx="1892650" cy="646331"/>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11% </a:t>
            </a:r>
            <a:r>
              <a:rPr lang="es-ES" sz="1200" b="1" dirty="0">
                <a:latin typeface="Arial Narrow" panose="020B0606020202030204" pitchFamily="34" charset="0"/>
              </a:rPr>
              <a:t>mas  respecto al mismo periodo del año anterior</a:t>
            </a:r>
          </a:p>
        </p:txBody>
      </p:sp>
      <p:sp>
        <p:nvSpPr>
          <p:cNvPr id="10" name="9 Flecha arriba"/>
          <p:cNvSpPr/>
          <p:nvPr/>
        </p:nvSpPr>
        <p:spPr>
          <a:xfrm rot="10800000" flipV="1">
            <a:off x="94002" y="4888582"/>
            <a:ext cx="194079" cy="54751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5098122"/>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652120"/>
            <a:ext cx="7200900" cy="576064"/>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88082" y="5794376"/>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Comportamiento por grupos de edad</a:t>
              </a:r>
            </a:p>
          </p:txBody>
        </p:sp>
      </p:grpSp>
      <p:grpSp>
        <p:nvGrpSpPr>
          <p:cNvPr id="32" name="31 Grupo"/>
          <p:cNvGrpSpPr/>
          <p:nvPr/>
        </p:nvGrpSpPr>
        <p:grpSpPr>
          <a:xfrm>
            <a:off x="4747083" y="5778987"/>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chemeClr val="bg1"/>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solidFill>
                  <a:schemeClr val="bg1"/>
                </a:solidFill>
                <a:latin typeface="Arial Narrow" panose="020B0606020202030204" pitchFamily="34" charset="0"/>
              </a:rPr>
              <a:t>Hospitalizados en UCI</a:t>
            </a:r>
          </a:p>
        </p:txBody>
      </p:sp>
      <p:sp>
        <p:nvSpPr>
          <p:cNvPr id="3" name="2 Rectángulo"/>
          <p:cNvSpPr/>
          <p:nvPr/>
        </p:nvSpPr>
        <p:spPr>
          <a:xfrm>
            <a:off x="144066" y="8220308"/>
            <a:ext cx="4032448" cy="461665"/>
          </a:xfrm>
          <a:prstGeom prst="rect">
            <a:avLst/>
          </a:prstGeom>
        </p:spPr>
        <p:txBody>
          <a:bodyPr wrap="square">
            <a:spAutoFit/>
          </a:bodyPr>
          <a:lstStyle/>
          <a:p>
            <a:pPr algn="just"/>
            <a:r>
              <a:rPr lang="es-ES" sz="800" b="1" dirty="0">
                <a:latin typeface="Arial Narrow" panose="020B0606020202030204" pitchFamily="34" charset="0"/>
              </a:rPr>
              <a:t>Fuente: SIVIGILA. Secretaria de Salud de Medellín. </a:t>
            </a:r>
          </a:p>
          <a:p>
            <a:pPr algn="just"/>
            <a:r>
              <a:rPr lang="es-ES" sz="800" b="1" dirty="0">
                <a:latin typeface="Arial Narrow" panose="020B0606020202030204" pitchFamily="34" charset="0"/>
              </a:rPr>
              <a:t>Figura. Proporción  de pacientes de IRAG  Hospitalizados en UCI por grupos de edad, a Periodo epidemiológico </a:t>
            </a:r>
            <a:r>
              <a:rPr lang="es-ES" sz="800" b="1" dirty="0" smtClean="0">
                <a:latin typeface="Arial Narrow" panose="020B0606020202030204" pitchFamily="34" charset="0"/>
              </a:rPr>
              <a:t>6 </a:t>
            </a:r>
            <a:r>
              <a:rPr lang="es-ES" sz="800" b="1" dirty="0">
                <a:latin typeface="Arial Narrow" panose="020B0606020202030204" pitchFamily="34" charset="0"/>
              </a:rPr>
              <a:t>acumulado , 2020</a:t>
            </a:r>
          </a:p>
        </p:txBody>
      </p:sp>
      <p:sp>
        <p:nvSpPr>
          <p:cNvPr id="41" name="40 Rectángulo"/>
          <p:cNvSpPr/>
          <p:nvPr/>
        </p:nvSpPr>
        <p:spPr>
          <a:xfrm>
            <a:off x="4051689" y="6257473"/>
            <a:ext cx="3168400" cy="2862322"/>
          </a:xfrm>
          <a:prstGeom prst="rect">
            <a:avLst/>
          </a:prstGeom>
        </p:spPr>
        <p:txBody>
          <a:bodyPr wrap="square">
            <a:spAutoFit/>
          </a:bodyPr>
          <a:lstStyle/>
          <a:p>
            <a:pPr algn="just"/>
            <a:r>
              <a:rPr lang="es-ES" sz="1200" dirty="0" smtClean="0"/>
              <a:t>Las   hospitalizaciones en UCI por IRA, representan el </a:t>
            </a:r>
            <a:r>
              <a:rPr lang="es-ES" sz="1200" dirty="0"/>
              <a:t>4,5%  del total de los hospitalizados en UCI </a:t>
            </a:r>
            <a:r>
              <a:rPr lang="es-ES" sz="1200" dirty="0" smtClean="0"/>
              <a:t> por todas las causas  según notificación</a:t>
            </a:r>
            <a:r>
              <a:rPr lang="es-ES" sz="1200" dirty="0"/>
              <a:t>. Un 14% más comparado con el año anterior que se registraron </a:t>
            </a:r>
            <a:r>
              <a:rPr lang="es-ES" sz="1200" dirty="0" smtClean="0"/>
              <a:t>319 </a:t>
            </a:r>
            <a:r>
              <a:rPr lang="es-ES" sz="1200" dirty="0"/>
              <a:t>personas hospitalizadas en UCI. </a:t>
            </a:r>
            <a:r>
              <a:rPr lang="es-ES" sz="1200" b="1" dirty="0"/>
              <a:t>En la última semana hubo </a:t>
            </a:r>
            <a:r>
              <a:rPr lang="es-ES" sz="1200" b="1" dirty="0" smtClean="0"/>
              <a:t>un incremento con </a:t>
            </a:r>
            <a:r>
              <a:rPr lang="es-ES" sz="1200" b="1" dirty="0"/>
              <a:t>respecto a las semanas anteriores</a:t>
            </a:r>
            <a:r>
              <a:rPr lang="es-ES" sz="1200" dirty="0"/>
              <a:t>. </a:t>
            </a:r>
            <a:r>
              <a:rPr lang="es-ES" sz="1200" dirty="0" smtClean="0">
                <a:latin typeface="Arial Narrow" panose="020B0606020202030204" pitchFamily="34" charset="0"/>
              </a:rPr>
              <a:t>La mayor proporción de hospitalizados en UCI se encuentra </a:t>
            </a:r>
            <a:r>
              <a:rPr lang="es-ES" sz="1200" dirty="0">
                <a:latin typeface="Arial Narrow" panose="020B0606020202030204" pitchFamily="34" charset="0"/>
              </a:rPr>
              <a:t>entre </a:t>
            </a:r>
            <a:r>
              <a:rPr lang="es-ES" sz="1200" dirty="0" smtClean="0">
                <a:latin typeface="Arial Narrow" panose="020B0606020202030204" pitchFamily="34" charset="0"/>
              </a:rPr>
              <a:t> </a:t>
            </a:r>
            <a:r>
              <a:rPr lang="es-ES" sz="1200" dirty="0">
                <a:latin typeface="Arial Narrow" panose="020B0606020202030204" pitchFamily="34" charset="0"/>
              </a:rPr>
              <a:t>los menores de 1 </a:t>
            </a:r>
            <a:r>
              <a:rPr lang="es-ES" sz="1200" dirty="0" smtClean="0">
                <a:latin typeface="Arial Narrow" panose="020B0606020202030204" pitchFamily="34" charset="0"/>
              </a:rPr>
              <a:t>año y los mayores de 60 años,,  población mas susceptible.</a:t>
            </a:r>
            <a:r>
              <a:rPr lang="es-CO" sz="1200" b="1" dirty="0"/>
              <a:t> De acuerdo al canal endémico </a:t>
            </a:r>
            <a:r>
              <a:rPr lang="es-ES" sz="1200" dirty="0"/>
              <a:t>la demanda ha estado por encima de lo esperado, reflejo del incremento de casos hospitalizados en Uci comparado con el año anterior</a:t>
            </a:r>
            <a:r>
              <a:rPr lang="es-ES" sz="1200" dirty="0" smtClean="0"/>
              <a:t>.</a:t>
            </a:r>
            <a:endParaRPr lang="es-ES" sz="1200" dirty="0">
              <a:latin typeface="Arial Narrow" panose="020B0606020202030204" pitchFamily="34" charset="0"/>
            </a:endParaRPr>
          </a:p>
        </p:txBody>
      </p:sp>
      <p:graphicFrame>
        <p:nvGraphicFramePr>
          <p:cNvPr id="42" name="41 Gráfico">
            <a:extLst>
              <a:ext uri="{FF2B5EF4-FFF2-40B4-BE49-F238E27FC236}">
                <a16:creationId xmlns=""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052140330"/>
              </p:ext>
            </p:extLst>
          </p:nvPr>
        </p:nvGraphicFramePr>
        <p:xfrm>
          <a:off x="2218353" y="313664"/>
          <a:ext cx="4982545" cy="20041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7 Gráfico">
            <a:extLst>
              <a:ext uri="{FF2B5EF4-FFF2-40B4-BE49-F238E27FC236}">
                <a16:creationId xmlns=""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358495357"/>
              </p:ext>
            </p:extLst>
          </p:nvPr>
        </p:nvGraphicFramePr>
        <p:xfrm>
          <a:off x="2274079" y="2789403"/>
          <a:ext cx="4756793" cy="23087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38 Gráfico">
            <a:extLst>
              <a:ext uri="{FF2B5EF4-FFF2-40B4-BE49-F238E27FC236}">
                <a16:creationId xmlns="" xmlns:a16="http://schemas.microsoft.com/office/drawing/2014/main" id="{B91C8F94-3D68-4EB9-9D03-81C247AE8C29}"/>
              </a:ext>
            </a:extLst>
          </p:cNvPr>
          <p:cNvGraphicFramePr/>
          <p:nvPr>
            <p:extLst>
              <p:ext uri="{D42A27DB-BD31-4B8C-83A1-F6EECF244321}">
                <p14:modId xmlns:p14="http://schemas.microsoft.com/office/powerpoint/2010/main" val="3442669953"/>
              </p:ext>
            </p:extLst>
          </p:nvPr>
        </p:nvGraphicFramePr>
        <p:xfrm>
          <a:off x="4876" y="6228184"/>
          <a:ext cx="4200525" cy="199212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0574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solidFill>
                  <a:schemeClr val="bg1"/>
                </a:solidFill>
                <a:latin typeface="Arial Narrow" panose="020B0606020202030204" pitchFamily="34" charset="0"/>
              </a:rPr>
              <a:t>Periodo epidemiológico </a:t>
            </a:r>
            <a:r>
              <a:rPr lang="es-ES" sz="1200" b="1" dirty="0" smtClean="0">
                <a:solidFill>
                  <a:schemeClr val="bg1"/>
                </a:solidFill>
                <a:latin typeface="Arial Narrow" panose="020B0606020202030204" pitchFamily="34" charset="0"/>
              </a:rPr>
              <a:t>6 </a:t>
            </a:r>
            <a:r>
              <a:rPr lang="es-ES" sz="1200" b="1" dirty="0">
                <a:solidFill>
                  <a:schemeClr val="bg1"/>
                </a:solidFill>
                <a:latin typeface="Arial Narrow" panose="020B0606020202030204" pitchFamily="34" charset="0"/>
              </a:rPr>
              <a:t>- 2020</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179</a:t>
              </a:r>
              <a:endParaRPr lang="es-ES" sz="1400" b="1" dirty="0">
                <a:latin typeface="Arial Narrow" panose="020B0606020202030204" pitchFamily="34" charset="0"/>
              </a:endParaRPr>
            </a:p>
          </p:txBody>
        </p:sp>
      </p:grpSp>
      <p:sp>
        <p:nvSpPr>
          <p:cNvPr id="9" name="8 CuadroTexto"/>
          <p:cNvSpPr txBox="1"/>
          <p:nvPr/>
        </p:nvSpPr>
        <p:spPr>
          <a:xfrm>
            <a:off x="288082" y="4861773"/>
            <a:ext cx="1892650"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24% menos  </a:t>
            </a:r>
            <a:r>
              <a:rPr lang="es-ES" sz="1200" b="1" dirty="0">
                <a:latin typeface="Arial Narrow" panose="020B0606020202030204" pitchFamily="34" charset="0"/>
              </a:rPr>
              <a:t>respecto al mismo periodo del año anterior</a:t>
            </a:r>
          </a:p>
        </p:txBody>
      </p:sp>
      <p:sp>
        <p:nvSpPr>
          <p:cNvPr id="18" name="17 Rectángulo"/>
          <p:cNvSpPr/>
          <p:nvPr/>
        </p:nvSpPr>
        <p:spPr>
          <a:xfrm>
            <a:off x="2295483" y="4162018"/>
            <a:ext cx="4735389"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es-ES" sz="1100" dirty="0" smtClean="0">
                <a:latin typeface="Arial Narrow" panose="020B0606020202030204" pitchFamily="34" charset="0"/>
              </a:rPr>
              <a:t>Muertes por </a:t>
            </a:r>
            <a:r>
              <a:rPr lang="es-ES" sz="1100" dirty="0">
                <a:latin typeface="Arial Narrow" panose="020B0606020202030204" pitchFamily="34" charset="0"/>
              </a:rPr>
              <a:t>IRAG,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Comportamiento por grupos de edad</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6</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chemeClr val="bg1"/>
                </a:solidFill>
                <a:latin typeface="Arial Narrow" panose="020B0606020202030204" pitchFamily="34" charset="0"/>
                <a:ea typeface="+mn-ea"/>
                <a:cs typeface="+mn-cs"/>
              </a:rPr>
              <a:t>Infección respiratoria aguda IRA</a:t>
            </a:r>
          </a:p>
        </p:txBody>
      </p:sp>
      <p:sp>
        <p:nvSpPr>
          <p:cNvPr id="2" name="1 Rectángulo"/>
          <p:cNvSpPr/>
          <p:nvPr/>
        </p:nvSpPr>
        <p:spPr>
          <a:xfrm>
            <a:off x="262001" y="2452420"/>
            <a:ext cx="1646605" cy="369332"/>
          </a:xfrm>
          <a:prstGeom prst="rect">
            <a:avLst/>
          </a:prstGeom>
        </p:spPr>
        <p:txBody>
          <a:bodyPr wrap="none">
            <a:spAutoFit/>
          </a:bodyPr>
          <a:lstStyle/>
          <a:p>
            <a:pPr algn="ctr"/>
            <a:r>
              <a:rPr lang="es-ES" b="1" dirty="0" smtClean="0">
                <a:solidFill>
                  <a:schemeClr val="bg1"/>
                </a:solidFill>
                <a:latin typeface="Arial Narrow" panose="020B0606020202030204" pitchFamily="34" charset="0"/>
              </a:rPr>
              <a:t>Muertes por IRA</a:t>
            </a:r>
            <a:endParaRPr lang="es-ES" b="1" dirty="0">
              <a:solidFill>
                <a:schemeClr val="bg1"/>
              </a:solidFill>
              <a:latin typeface="Arial Narrow" panose="020B0606020202030204" pitchFamily="34" charset="0"/>
            </a:endParaRPr>
          </a:p>
        </p:txBody>
      </p:sp>
      <p:sp>
        <p:nvSpPr>
          <p:cNvPr id="3" name="2 Rectángulo"/>
          <p:cNvSpPr/>
          <p:nvPr/>
        </p:nvSpPr>
        <p:spPr>
          <a:xfrm rot="10800000" flipV="1">
            <a:off x="443344" y="8487434"/>
            <a:ext cx="3251833" cy="477054"/>
          </a:xfrm>
          <a:prstGeom prst="rect">
            <a:avLst/>
          </a:prstGeom>
        </p:spPr>
        <p:txBody>
          <a:bodyPr wrap="square">
            <a:spAutoFit/>
          </a:bodyPr>
          <a:lstStyle/>
          <a:p>
            <a:pPr algn="just"/>
            <a:r>
              <a:rPr lang="es-ES" sz="600" b="1" dirty="0">
                <a:latin typeface="Arial Narrow" panose="020B0606020202030204" pitchFamily="34" charset="0"/>
              </a:rPr>
              <a:t>Fuente: SIVIGILA. Secretaria de Salud de Medellín. </a:t>
            </a:r>
          </a:p>
          <a:p>
            <a:pPr algn="just"/>
            <a:r>
              <a:rPr lang="es-ES" sz="900" b="1" dirty="0">
                <a:latin typeface="Arial Narrow" panose="020B0606020202030204" pitchFamily="34" charset="0"/>
              </a:rPr>
              <a:t>Figura. </a:t>
            </a:r>
            <a:r>
              <a:rPr lang="es-ES" sz="1000" b="1" dirty="0">
                <a:latin typeface="Arial Narrow" panose="020B0606020202030204" pitchFamily="34" charset="0"/>
              </a:rPr>
              <a:t>Proporción</a:t>
            </a:r>
            <a:r>
              <a:rPr lang="es-ES" sz="900" b="1" dirty="0">
                <a:latin typeface="Arial Narrow" panose="020B0606020202030204" pitchFamily="34" charset="0"/>
              </a:rPr>
              <a:t>  de </a:t>
            </a:r>
            <a:r>
              <a:rPr lang="es-ES" sz="900" b="1" dirty="0" smtClean="0">
                <a:latin typeface="Arial Narrow" panose="020B0606020202030204" pitchFamily="34" charset="0"/>
              </a:rPr>
              <a:t>muertes por IRAG  por </a:t>
            </a:r>
            <a:r>
              <a:rPr lang="es-ES" sz="900" b="1" dirty="0">
                <a:latin typeface="Arial Narrow" panose="020B0606020202030204" pitchFamily="34" charset="0"/>
              </a:rPr>
              <a:t>grupos de edad, a Periodo epidemiológico </a:t>
            </a:r>
            <a:r>
              <a:rPr lang="es-ES" sz="900" b="1" dirty="0" smtClean="0">
                <a:latin typeface="Arial Narrow" panose="020B0606020202030204" pitchFamily="34" charset="0"/>
              </a:rPr>
              <a:t>6 </a:t>
            </a:r>
            <a:r>
              <a:rPr lang="es-ES" sz="900" b="1" dirty="0">
                <a:latin typeface="Arial Narrow" panose="020B0606020202030204" pitchFamily="34" charset="0"/>
              </a:rPr>
              <a:t>acumulado , 2020</a:t>
            </a:r>
          </a:p>
        </p:txBody>
      </p:sp>
      <p:sp>
        <p:nvSpPr>
          <p:cNvPr id="41" name="9 Flecha arriba">
            <a:extLst>
              <a:ext uri="{FF2B5EF4-FFF2-40B4-BE49-F238E27FC236}">
                <a16:creationId xmlns="" xmlns:a16="http://schemas.microsoft.com/office/drawing/2014/main" id="{6B6A51CE-8AE3-4B0F-B891-908E67B7B32B}"/>
              </a:ext>
            </a:extLst>
          </p:cNvPr>
          <p:cNvSpPr/>
          <p:nvPr/>
        </p:nvSpPr>
        <p:spPr>
          <a:xfrm rot="10800000" flipH="1">
            <a:off x="117092" y="4861773"/>
            <a:ext cx="180975" cy="48704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sp>
        <p:nvSpPr>
          <p:cNvPr id="4" name="3 Rectángulo"/>
          <p:cNvSpPr/>
          <p:nvPr/>
        </p:nvSpPr>
        <p:spPr>
          <a:xfrm>
            <a:off x="3888482" y="6593448"/>
            <a:ext cx="3312416" cy="1938992"/>
          </a:xfrm>
          <a:prstGeom prst="rect">
            <a:avLst/>
          </a:prstGeom>
        </p:spPr>
        <p:txBody>
          <a:bodyPr wrap="square">
            <a:spAutoFit/>
          </a:bodyPr>
          <a:lstStyle/>
          <a:p>
            <a:r>
              <a:rPr lang="es-ES" sz="1200" dirty="0"/>
              <a:t>Respecto a la mortalidad por Infección respiratoria a la fecha se han notificado 179 personas fallecidas, un</a:t>
            </a:r>
            <a:r>
              <a:rPr lang="es-ES" sz="1200" b="1" dirty="0"/>
              <a:t> 24% menos</a:t>
            </a:r>
            <a:r>
              <a:rPr lang="es-ES" sz="1200" dirty="0"/>
              <a:t> comparado con el año anterior, en la cual   se registraron 235 muertes. La mayoría de las muertes son personas mayores de 60 años </a:t>
            </a:r>
            <a:r>
              <a:rPr lang="es-ES" sz="1200" dirty="0" smtClean="0"/>
              <a:t>(70%), </a:t>
            </a:r>
            <a:r>
              <a:rPr lang="es-ES" sz="1200" dirty="0"/>
              <a:t>se registraron 10 casos fallecidos en menores de 5 años. Se descartaron 2 casos como casos asociados a IRA, 2 unidades de análisis de casos de causa directa, 3 causa  básica con manejo adecuado y 3 casos  en estudio.  </a:t>
            </a:r>
            <a:endParaRPr lang="es-CO" sz="1200" dirty="0"/>
          </a:p>
        </p:txBody>
      </p:sp>
      <p:graphicFrame>
        <p:nvGraphicFramePr>
          <p:cNvPr id="39" name="1 Gráfico">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5208988"/>
              </p:ext>
            </p:extLst>
          </p:nvPr>
        </p:nvGraphicFramePr>
        <p:xfrm>
          <a:off x="2232223" y="741755"/>
          <a:ext cx="4968675" cy="31821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41 Gráfico">
            <a:extLst>
              <a:ext uri="{FF2B5EF4-FFF2-40B4-BE49-F238E27FC236}">
                <a16:creationId xmlns="" xmlns:a16="http://schemas.microsoft.com/office/drawing/2014/main" id="{00000000-0008-0000-0000-000008000000}"/>
              </a:ext>
            </a:extLst>
          </p:cNvPr>
          <p:cNvGraphicFramePr/>
          <p:nvPr>
            <p:extLst>
              <p:ext uri="{D42A27DB-BD31-4B8C-83A1-F6EECF244321}">
                <p14:modId xmlns:p14="http://schemas.microsoft.com/office/powerpoint/2010/main" val="313050332"/>
              </p:ext>
            </p:extLst>
          </p:nvPr>
        </p:nvGraphicFramePr>
        <p:xfrm>
          <a:off x="11699" y="6156176"/>
          <a:ext cx="3957320" cy="21907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8433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27739"/>
            <a:ext cx="2206583" cy="276999"/>
          </a:xfrm>
          <a:prstGeom prst="rect">
            <a:avLst/>
          </a:prstGeom>
          <a:noFill/>
        </p:spPr>
        <p:txBody>
          <a:bodyPr wrap="square" rtlCol="0">
            <a:spAutoFit/>
          </a:bodyPr>
          <a:lstStyle/>
          <a:p>
            <a:pPr algn="ctr"/>
            <a:r>
              <a:rPr lang="es-ES" sz="1200" b="1" dirty="0">
                <a:solidFill>
                  <a:schemeClr val="bg1"/>
                </a:solidFill>
                <a:latin typeface="Arial Narrow" panose="020B0606020202030204" pitchFamily="34" charset="0"/>
              </a:rPr>
              <a:t>Periodo epidemiológico </a:t>
            </a:r>
            <a:r>
              <a:rPr lang="es-ES" sz="1200" b="1" dirty="0" smtClean="0">
                <a:solidFill>
                  <a:schemeClr val="bg1"/>
                </a:solidFill>
                <a:latin typeface="Arial Narrow" panose="020B0606020202030204" pitchFamily="34" charset="0"/>
              </a:rPr>
              <a:t>6 </a:t>
            </a:r>
            <a:r>
              <a:rPr lang="es-ES" sz="1200" b="1" dirty="0">
                <a:solidFill>
                  <a:schemeClr val="bg1"/>
                </a:solidFill>
                <a:latin typeface="Arial Narrow" panose="020B0606020202030204" pitchFamily="34" charset="0"/>
              </a:rPr>
              <a:t>- 2020</a:t>
            </a:r>
          </a:p>
        </p:txBody>
      </p:sp>
      <p:sp>
        <p:nvSpPr>
          <p:cNvPr id="6" name="5 Rectángulo"/>
          <p:cNvSpPr/>
          <p:nvPr/>
        </p:nvSpPr>
        <p:spPr>
          <a:xfrm>
            <a:off x="2274078" y="2167727"/>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ESI-IRAG notificados por la unidad centinela al SIVIGILA a Periodo epidemiológico 6</a:t>
            </a:r>
            <a:r>
              <a:rPr lang="es-ES" sz="1100" dirty="0" smtClean="0">
                <a:latin typeface="Arial Narrow" panose="020B0606020202030204" pitchFamily="34" charset="0"/>
              </a:rPr>
              <a:t>  </a:t>
            </a:r>
            <a:r>
              <a:rPr lang="es-ES" sz="1100" dirty="0">
                <a:latin typeface="Arial Narrow" panose="020B0606020202030204" pitchFamily="34" charset="0"/>
              </a:rPr>
              <a:t>acumulado, 2019 -2020 </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41"/>
              <a:ext cx="1593561" cy="481971"/>
            </a:xfrm>
            <a:prstGeom prst="rect">
              <a:avLst/>
            </a:prstGeom>
            <a:noFill/>
          </p:spPr>
          <p:txBody>
            <a:bodyPr wrap="square" rtlCol="0">
              <a:spAutoFit/>
            </a:bodyPr>
            <a:lstStyle/>
            <a:p>
              <a:pPr algn="ctr"/>
              <a:r>
                <a:rPr lang="es-ES" sz="1600" b="1" dirty="0" smtClean="0">
                  <a:latin typeface="Arial Narrow" panose="020B0606020202030204" pitchFamily="34" charset="0"/>
                </a:rPr>
                <a:t>473</a:t>
              </a:r>
              <a:endParaRPr lang="es-ES" sz="1600" b="1" dirty="0">
                <a:latin typeface="Arial Narrow" panose="020B0606020202030204" pitchFamily="34" charset="0"/>
              </a:endParaRPr>
            </a:p>
          </p:txBody>
        </p:sp>
      </p:grpSp>
      <p:sp>
        <p:nvSpPr>
          <p:cNvPr id="18" name="17 Rectángulo"/>
          <p:cNvSpPr/>
          <p:nvPr/>
        </p:nvSpPr>
        <p:spPr>
          <a:xfrm>
            <a:off x="2304306" y="483212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y bacteriana -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Medellín 2020</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7</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63623"/>
            <a:ext cx="2075175" cy="892552"/>
          </a:xfrm>
          <a:noFill/>
        </p:spPr>
        <p:txBody>
          <a:bodyPr wrap="square" rtlCol="0">
            <a:spAutoFit/>
          </a:bodyPr>
          <a:lstStyle/>
          <a:p>
            <a:r>
              <a:rPr lang="es-ES" sz="2800" b="1" dirty="0">
                <a:solidFill>
                  <a:schemeClr val="bg1"/>
                </a:solidFill>
                <a:latin typeface="Arial Narrow" panose="020B0606020202030204" pitchFamily="34" charset="0"/>
                <a:ea typeface="+mn-ea"/>
                <a:cs typeface="+mn-cs"/>
              </a:rPr>
              <a:t>ESI – IRAG </a:t>
            </a:r>
            <a:r>
              <a:rPr lang="es-ES" sz="2400" b="1" dirty="0">
                <a:solidFill>
                  <a:schemeClr val="bg1"/>
                </a:solidFill>
                <a:latin typeface="Arial Narrow" panose="020B0606020202030204" pitchFamily="34" charset="0"/>
                <a:ea typeface="+mn-ea"/>
                <a:cs typeface="+mn-cs"/>
              </a:rPr>
              <a:t>Centinela</a:t>
            </a:r>
          </a:p>
        </p:txBody>
      </p:sp>
      <p:grpSp>
        <p:nvGrpSpPr>
          <p:cNvPr id="39" name="38 Grupo"/>
          <p:cNvGrpSpPr/>
          <p:nvPr/>
        </p:nvGrpSpPr>
        <p:grpSpPr>
          <a:xfrm>
            <a:off x="39048" y="4716016"/>
            <a:ext cx="2091006" cy="830997"/>
            <a:chOff x="-1602917" y="7398735"/>
            <a:chExt cx="2481707" cy="1154486"/>
          </a:xfrm>
        </p:grpSpPr>
        <p:sp>
          <p:nvSpPr>
            <p:cNvPr id="40" name="39 CuadroTexto"/>
            <p:cNvSpPr txBox="1"/>
            <p:nvPr/>
          </p:nvSpPr>
          <p:spPr>
            <a:xfrm>
              <a:off x="-1513990" y="7398735"/>
              <a:ext cx="2392780" cy="1154486"/>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28</a:t>
              </a:r>
              <a:r>
                <a:rPr lang="es-CO" sz="1200" b="1" dirty="0" smtClean="0">
                  <a:latin typeface="Arial Narrow" panose="020B0606020202030204" pitchFamily="34" charset="0"/>
                </a:rPr>
                <a:t>% </a:t>
              </a:r>
              <a:r>
                <a:rPr lang="es-CO" sz="1200" b="1" dirty="0">
                  <a:latin typeface="Arial Narrow" panose="020B0606020202030204" pitchFamily="34" charset="0"/>
                </a:rPr>
                <a:t>mas, comparado con el comportamiento del año anterior</a:t>
              </a:r>
              <a:endParaRPr lang="es-ES" sz="1200" b="1" dirty="0">
                <a:latin typeface="Arial Narrow" panose="020B0606020202030204" pitchFamily="34" charset="0"/>
              </a:endParaRPr>
            </a:p>
          </p:txBody>
        </p:sp>
        <p:sp>
          <p:nvSpPr>
            <p:cNvPr id="41" name="40 Flecha arriba"/>
            <p:cNvSpPr/>
            <p:nvPr/>
          </p:nvSpPr>
          <p:spPr>
            <a:xfrm rot="10800000" flipV="1">
              <a:off x="-1602917" y="7716166"/>
              <a:ext cx="282892" cy="61474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51%</a:t>
              </a:r>
              <a:endParaRPr lang="es-ES" sz="1600" b="1" dirty="0">
                <a:solidFill>
                  <a:schemeClr val="tx1"/>
                </a:solidFill>
                <a:latin typeface="Arial Narrow" panose="020B0606020202030204" pitchFamily="34" charset="0"/>
              </a:endParaRP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242 </a:t>
              </a:r>
              <a:r>
                <a:rPr lang="es-ES" sz="1200" b="1" dirty="0">
                  <a:latin typeface="Arial Narrow" panose="020B0606020202030204" pitchFamily="34" charset="0"/>
                </a:rPr>
                <a:t>Casos</a:t>
              </a: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63%</a:t>
              </a:r>
              <a:endParaRPr lang="es-ES" sz="1600" b="1" dirty="0">
                <a:solidFill>
                  <a:schemeClr val="tx1"/>
                </a:solidFill>
                <a:latin typeface="Arial Narrow" panose="020B0606020202030204" pitchFamily="34" charset="0"/>
              </a:endParaRP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298 </a:t>
              </a:r>
              <a:r>
                <a:rPr lang="es-ES" sz="1200" b="1" dirty="0">
                  <a:latin typeface="Arial Narrow" panose="020B0606020202030204" pitchFamily="34" charset="0"/>
                </a:rPr>
                <a:t>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49%</a:t>
              </a:r>
              <a:endParaRPr lang="es-ES" sz="1600" b="1" dirty="0">
                <a:solidFill>
                  <a:schemeClr val="tx1"/>
                </a:solidFill>
                <a:latin typeface="Arial Narrow" panose="020B0606020202030204" pitchFamily="34" charset="0"/>
              </a:endParaRP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231 </a:t>
              </a:r>
              <a:r>
                <a:rPr lang="es-ES" sz="1200" b="1" dirty="0">
                  <a:latin typeface="Arial Narrow" panose="020B0606020202030204" pitchFamily="34" charset="0"/>
                </a:rPr>
                <a:t>Casos</a:t>
              </a: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40%</a:t>
              </a:r>
              <a:endParaRPr lang="es-ES" sz="1600" b="1" dirty="0">
                <a:solidFill>
                  <a:schemeClr val="tx1"/>
                </a:solidFill>
                <a:latin typeface="Arial Narrow" panose="020B0606020202030204" pitchFamily="34" charset="0"/>
              </a:endParaRP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191 </a:t>
              </a:r>
              <a:r>
                <a:rPr lang="es-ES" sz="1200" b="1" dirty="0">
                  <a:latin typeface="Arial Narrow" panose="020B0606020202030204" pitchFamily="34" charset="0"/>
                </a:rPr>
                <a:t>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a:t>
              </a:r>
              <a:endParaRPr lang="es-ES" sz="1600" b="1" dirty="0">
                <a:solidFill>
                  <a:schemeClr val="tx1"/>
                </a:solidFill>
                <a:latin typeface="Arial Narrow" panose="020B0606020202030204" pitchFamily="34" charset="0"/>
              </a:endParaRP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49Casos</a:t>
              </a:r>
              <a:endParaRPr lang="es-ES" sz="1200" b="1" dirty="0">
                <a:latin typeface="Arial Narrow" panose="020B0606020202030204" pitchFamily="34" charset="0"/>
              </a:endParaRP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Consideraciones técnicas</a:t>
              </a:r>
            </a:p>
          </p:txBody>
        </p:sp>
      </p:grpSp>
      <p:sp>
        <p:nvSpPr>
          <p:cNvPr id="84" name="83 Rectángulo"/>
          <p:cNvSpPr/>
          <p:nvPr/>
        </p:nvSpPr>
        <p:spPr>
          <a:xfrm>
            <a:off x="3211720" y="6086779"/>
            <a:ext cx="3889130" cy="3046988"/>
          </a:xfrm>
          <a:prstGeom prst="rect">
            <a:avLst/>
          </a:prstGeom>
        </p:spPr>
        <p:txBody>
          <a:bodyPr wrap="square">
            <a:spAutoFit/>
          </a:bodyPr>
          <a:lstStyle/>
          <a:p>
            <a:pPr algn="just"/>
            <a:r>
              <a:rPr lang="es-CO" sz="1200" dirty="0">
                <a:latin typeface="Arial Narrow" panose="020B0606020202030204" pitchFamily="34" charset="0"/>
              </a:rPr>
              <a:t>La unidad centinela, Hospital Universitario San Vicente Fundación, captó  en promedio por semana, </a:t>
            </a:r>
            <a:r>
              <a:rPr lang="es-CO" sz="1200" dirty="0" smtClean="0">
                <a:latin typeface="Arial Narrow" panose="020B0606020202030204" pitchFamily="34" charset="0"/>
              </a:rPr>
              <a:t>19 </a:t>
            </a:r>
            <a:r>
              <a:rPr lang="es-CO" sz="1200" dirty="0">
                <a:latin typeface="Arial Narrow" panose="020B0606020202030204" pitchFamily="34" charset="0"/>
              </a:rPr>
              <a:t>muestras  para el estudio de circulación viral y </a:t>
            </a:r>
            <a:r>
              <a:rPr lang="es-CO" sz="1200" dirty="0" smtClean="0">
                <a:latin typeface="Arial Narrow" panose="020B0606020202030204" pitchFamily="34" charset="0"/>
              </a:rPr>
              <a:t>bacteriana, aumento dado por los tamizajes para covid19. </a:t>
            </a:r>
            <a:r>
              <a:rPr lang="es-CO" sz="1200" dirty="0">
                <a:latin typeface="Arial Narrow" panose="020B0606020202030204" pitchFamily="34" charset="0"/>
              </a:rPr>
              <a:t>Se espera captar 10 muestras por semana, según lineamientos código 345 del SIVIGILA, lo que significa que ha cumplido con la meta propuesta promedio para la unidad centinela.</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De las </a:t>
            </a:r>
            <a:r>
              <a:rPr lang="es-CO" sz="1200" dirty="0" smtClean="0">
                <a:latin typeface="Arial Narrow" panose="020B0606020202030204" pitchFamily="34" charset="0"/>
              </a:rPr>
              <a:t>473 </a:t>
            </a:r>
            <a:r>
              <a:rPr lang="es-CO" sz="1200" dirty="0">
                <a:latin typeface="Arial Narrow" panose="020B0606020202030204" pitchFamily="34" charset="0"/>
              </a:rPr>
              <a:t>muestras estudiadas en la unidad centinela, se tienen resultados a la fecha del </a:t>
            </a:r>
            <a:r>
              <a:rPr lang="es-CO" sz="1200" dirty="0" smtClean="0">
                <a:latin typeface="Arial Narrow" panose="020B0606020202030204" pitchFamily="34" charset="0"/>
              </a:rPr>
              <a:t> 99% </a:t>
            </a:r>
            <a:r>
              <a:rPr lang="es-CO" sz="1200" dirty="0">
                <a:latin typeface="Arial Narrow" panose="020B0606020202030204" pitchFamily="34" charset="0"/>
              </a:rPr>
              <a:t>de las  muestras, de las cuales se han confirmado por laboratorio el </a:t>
            </a:r>
            <a:r>
              <a:rPr lang="es-CO" sz="1200" dirty="0" smtClean="0">
                <a:latin typeface="Arial Narrow" panose="020B0606020202030204" pitchFamily="34" charset="0"/>
              </a:rPr>
              <a:t>44%, (298  </a:t>
            </a:r>
            <a:r>
              <a:rPr lang="es-CO" sz="1200" dirty="0">
                <a:latin typeface="Arial Narrow" panose="020B0606020202030204" pitchFamily="34" charset="0"/>
              </a:rPr>
              <a:t>de las muestras),  se </a:t>
            </a:r>
            <a:r>
              <a:rPr lang="es-CO" sz="1200" dirty="0" smtClean="0">
                <a:latin typeface="Arial Narrow" panose="020B0606020202030204" pitchFamily="34" charset="0"/>
              </a:rPr>
              <a:t>notificaron 160 </a:t>
            </a:r>
            <a:r>
              <a:rPr lang="es-CO" sz="1200" dirty="0">
                <a:latin typeface="Arial Narrow" panose="020B0606020202030204" pitchFamily="34" charset="0"/>
              </a:rPr>
              <a:t>casos confirmados como Virus Sincitial Respiratorios VSR;  </a:t>
            </a:r>
            <a:r>
              <a:rPr lang="es-CO" sz="1200" dirty="0" smtClean="0">
                <a:latin typeface="Arial Narrow" panose="020B0606020202030204" pitchFamily="34" charset="0"/>
              </a:rPr>
              <a:t>16  </a:t>
            </a:r>
            <a:r>
              <a:rPr lang="es-CO" sz="1200" dirty="0">
                <a:latin typeface="Arial Narrow" panose="020B0606020202030204" pitchFamily="34" charset="0"/>
              </a:rPr>
              <a:t>adenovirus, 4 Influenza </a:t>
            </a:r>
            <a:r>
              <a:rPr lang="es-CO" sz="1200" dirty="0" smtClean="0">
                <a:latin typeface="Arial Narrow" panose="020B0606020202030204" pitchFamily="34" charset="0"/>
              </a:rPr>
              <a:t>AH1N1,      49 covid 19, 11 </a:t>
            </a:r>
            <a:r>
              <a:rPr lang="es-CO" sz="1200" dirty="0">
                <a:latin typeface="Arial Narrow" panose="020B0606020202030204" pitchFamily="34" charset="0"/>
              </a:rPr>
              <a:t>caso de Influenza A, 1 caso de Influenza B,  </a:t>
            </a:r>
            <a:r>
              <a:rPr lang="es-CO" sz="1200" dirty="0" smtClean="0">
                <a:latin typeface="Arial Narrow" panose="020B0606020202030204" pitchFamily="34" charset="0"/>
              </a:rPr>
              <a:t>25 </a:t>
            </a:r>
            <a:r>
              <a:rPr lang="es-CO" sz="1200" dirty="0">
                <a:latin typeface="Arial Narrow" panose="020B0606020202030204" pitchFamily="34" charset="0"/>
              </a:rPr>
              <a:t>casos positivos para Metaneumovirus,  </a:t>
            </a:r>
            <a:r>
              <a:rPr lang="es-CO" sz="1200" dirty="0" smtClean="0">
                <a:latin typeface="Arial Narrow" panose="020B0606020202030204" pitchFamily="34" charset="0"/>
              </a:rPr>
              <a:t>23 </a:t>
            </a:r>
            <a:r>
              <a:rPr lang="es-CO" sz="1200" dirty="0">
                <a:latin typeface="Arial Narrow" panose="020B0606020202030204" pitchFamily="34" charset="0"/>
              </a:rPr>
              <a:t>casos Parainfluenza,   </a:t>
            </a:r>
            <a:endParaRPr lang="es-CO" sz="1200" dirty="0" smtClean="0">
              <a:latin typeface="Arial Narrow" panose="020B0606020202030204" pitchFamily="34" charset="0"/>
            </a:endParaRPr>
          </a:p>
          <a:p>
            <a:pPr algn="just"/>
            <a:r>
              <a:rPr lang="es-CO" sz="1200" dirty="0" smtClean="0">
                <a:latin typeface="Arial Narrow" panose="020B0606020202030204" pitchFamily="34" charset="0"/>
              </a:rPr>
              <a:t>y  7 </a:t>
            </a:r>
            <a:r>
              <a:rPr lang="es-CO" sz="1200" dirty="0">
                <a:latin typeface="Arial Narrow" panose="020B0606020202030204" pitchFamily="34" charset="0"/>
              </a:rPr>
              <a:t>casos por  infección Bacterianas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graphicFrame>
        <p:nvGraphicFramePr>
          <p:cNvPr id="69" name="2 Gráfico">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226038356"/>
              </p:ext>
            </p:extLst>
          </p:nvPr>
        </p:nvGraphicFramePr>
        <p:xfrm>
          <a:off x="2261444" y="351775"/>
          <a:ext cx="4713502" cy="191596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0" name="1 Gráfico">
            <a:extLst>
              <a:ext uri="{FF2B5EF4-FFF2-40B4-BE49-F238E27FC236}">
                <a16:creationId xmlns="" xmlns:a16="http://schemas.microsoft.com/office/drawing/2014/main" id="{00000000-0008-0000-0200-000002040000}"/>
              </a:ext>
            </a:extLst>
          </p:cNvPr>
          <p:cNvGraphicFramePr>
            <a:graphicFrameLocks/>
          </p:cNvGraphicFramePr>
          <p:nvPr>
            <p:extLst>
              <p:ext uri="{D42A27DB-BD31-4B8C-83A1-F6EECF244321}">
                <p14:modId xmlns:p14="http://schemas.microsoft.com/office/powerpoint/2010/main" val="2599128005"/>
              </p:ext>
            </p:extLst>
          </p:nvPr>
        </p:nvGraphicFramePr>
        <p:xfrm>
          <a:off x="2227586" y="2721726"/>
          <a:ext cx="4933803" cy="2110404"/>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01342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Circulación viral</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8</a:t>
            </a:r>
            <a:endParaRPr lang="es-ES" sz="1050" b="1" dirty="0">
              <a:latin typeface="Arial Narrow" panose="020B0606020202030204" pitchFamily="34" charset="0"/>
            </a:endParaRPr>
          </a:p>
        </p:txBody>
      </p:sp>
      <p:sp>
        <p:nvSpPr>
          <p:cNvPr id="2" name="1 Rectángulo"/>
          <p:cNvSpPr/>
          <p:nvPr/>
        </p:nvSpPr>
        <p:spPr>
          <a:xfrm>
            <a:off x="889472" y="4499992"/>
            <a:ext cx="5663305" cy="538609"/>
          </a:xfrm>
          <a:prstGeom prst="rect">
            <a:avLst/>
          </a:prstGeom>
        </p:spPr>
        <p:txBody>
          <a:bodyPr wrap="square">
            <a:spAutoFit/>
          </a:bodyPr>
          <a:lstStyle/>
          <a:p>
            <a:r>
              <a:rPr lang="es-ES" sz="800" dirty="0">
                <a:latin typeface="Arial Narrow" panose="020B0606020202030204" pitchFamily="34" charset="0"/>
              </a:rPr>
              <a:t>Fuente: LDSP de Antioquia y SIVIGILA 2020. Secretaria de Salud de Medellín</a:t>
            </a:r>
          </a:p>
          <a:p>
            <a:r>
              <a:rPr lang="es-ES" sz="1050" dirty="0">
                <a:latin typeface="Arial Narrow" panose="020B0606020202030204" pitchFamily="34" charset="0"/>
              </a:rPr>
              <a:t>Figura .  Comportamiento de la  Circulación viral por semana epidemiológica,  según estudio por laboratorio. Medellín a Periodo epidemiológico </a:t>
            </a:r>
            <a:r>
              <a:rPr lang="es-ES" sz="1050" dirty="0" smtClean="0">
                <a:latin typeface="Arial Narrow" panose="020B0606020202030204" pitchFamily="34" charset="0"/>
              </a:rPr>
              <a:t>5 , </a:t>
            </a:r>
            <a:r>
              <a:rPr lang="es-ES" sz="1050" dirty="0">
                <a:latin typeface="Arial Narrow" panose="020B0606020202030204" pitchFamily="34" charset="0"/>
              </a:rPr>
              <a:t>acumulado. Medellín 2020</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sp>
        <p:nvSpPr>
          <p:cNvPr id="23" name="22 Rectángulo"/>
          <p:cNvSpPr/>
          <p:nvPr/>
        </p:nvSpPr>
        <p:spPr>
          <a:xfrm>
            <a:off x="565437" y="5580112"/>
            <a:ext cx="5987340" cy="3323987"/>
          </a:xfrm>
          <a:prstGeom prst="rect">
            <a:avLst/>
          </a:prstGeom>
        </p:spPr>
        <p:txBody>
          <a:bodyPr wrap="square">
            <a:spAutoFit/>
          </a:bodyPr>
          <a:lstStyle/>
          <a:p>
            <a:pPr algn="just"/>
            <a:r>
              <a:rPr lang="es-CO" sz="1400" dirty="0"/>
              <a:t>Para conocer la circulación viral en la población se tuvo en cuenta además de los casos evaluados en la unidad centinela, los casos notificados como IRAG inusitados e IRAS  por otras IPS de la ciudad, y los resultados del LDSP, de los pacientes atendidos en las IPS de la ciudad.  De un total de 1449 muestras confirmadas por laboratorio para virus respiratorios, los virus de mayor circulación son el </a:t>
            </a:r>
            <a:r>
              <a:rPr lang="es-CO" sz="1400" b="1" dirty="0"/>
              <a:t>nuevo virus covid 19</a:t>
            </a:r>
            <a:r>
              <a:rPr lang="es-CO" sz="1400" dirty="0"/>
              <a:t> con  1.173 casos y el virus sincitial respiratorio 163 casos, se diagnosticaron además, 13</a:t>
            </a:r>
            <a:r>
              <a:rPr lang="es-CO" sz="1400" b="1" dirty="0"/>
              <a:t> casos de influenza AH1N1</a:t>
            </a:r>
            <a:r>
              <a:rPr lang="es-CO" sz="1400" dirty="0"/>
              <a:t>,  21  caso Influenza A, 3 caso Influenza B  1  caso de Influenza AH3 estacional,  25 casos de Parainfluenza, 22  casos de adenovirus,  28  casos de  Metaneumovirus. Se aisló además 5 casos con infección bacteriana.</a:t>
            </a:r>
          </a:p>
          <a:p>
            <a:pPr algn="just"/>
            <a:r>
              <a:rPr lang="es-CO" sz="1400" dirty="0"/>
              <a:t>En estas tres últimas semanas las muestras estudiadas de la unidad centinela para los tamizajes realizados de otros virus respiratorios fueron negativos igualmente en los  notificados como IRA, no se detectaron otros virus respiratorios.</a:t>
            </a:r>
          </a:p>
          <a:p>
            <a:pPr algn="just"/>
            <a:r>
              <a:rPr lang="es-CO" sz="1400" dirty="0" smtClean="0"/>
              <a:t> </a:t>
            </a:r>
            <a:endParaRPr lang="es-CO" sz="1400" dirty="0"/>
          </a:p>
        </p:txBody>
      </p:sp>
      <p:graphicFrame>
        <p:nvGraphicFramePr>
          <p:cNvPr id="18" name="17 Gráfico">
            <a:extLst>
              <a:ext uri="{FF2B5EF4-FFF2-40B4-BE49-F238E27FC236}">
                <a16:creationId xmlns="" xmlns:a16="http://schemas.microsoft.com/office/drawing/2014/main" id="{00000000-0008-0000-0700-00001E100000}"/>
              </a:ext>
            </a:extLst>
          </p:cNvPr>
          <p:cNvGraphicFramePr/>
          <p:nvPr>
            <p:extLst>
              <p:ext uri="{D42A27DB-BD31-4B8C-83A1-F6EECF244321}">
                <p14:modId xmlns:p14="http://schemas.microsoft.com/office/powerpoint/2010/main" val="285261483"/>
              </p:ext>
            </p:extLst>
          </p:nvPr>
        </p:nvGraphicFramePr>
        <p:xfrm>
          <a:off x="277404" y="797047"/>
          <a:ext cx="6779430" cy="4512310"/>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714" y="8347258"/>
            <a:ext cx="1249881" cy="833254"/>
          </a:xfrm>
          <a:prstGeom prst="rect">
            <a:avLst/>
          </a:prstGeom>
        </p:spPr>
      </p:pic>
    </p:spTree>
    <p:extLst>
      <p:ext uri="{BB962C8B-B14F-4D97-AF65-F5344CB8AC3E}">
        <p14:creationId xmlns:p14="http://schemas.microsoft.com/office/powerpoint/2010/main" val="57273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741756"/>
            <a:ext cx="2160290"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Periodo epidemiológico </a:t>
            </a:r>
            <a:r>
              <a:rPr lang="es-ES" sz="1200" b="1" dirty="0" smtClean="0">
                <a:solidFill>
                  <a:schemeClr val="bg1"/>
                </a:solidFill>
                <a:latin typeface="Arial Narrow" panose="020B0606020202030204" pitchFamily="34" charset="0"/>
              </a:rPr>
              <a:t>6 </a:t>
            </a:r>
            <a:r>
              <a:rPr lang="es-ES" sz="1200" b="1" dirty="0">
                <a:solidFill>
                  <a:schemeClr val="bg1"/>
                </a:solidFill>
                <a:latin typeface="Arial Narrow" panose="020B0606020202030204" pitchFamily="34" charset="0"/>
              </a:rPr>
              <a:t>- 2020</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según código 348. Residentes en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Medellín 2020.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48</a:t>
              </a:r>
              <a:endParaRPr lang="es-ES" sz="1400" b="1" dirty="0">
                <a:latin typeface="Arial Narrow" panose="020B0606020202030204" pitchFamily="34" charset="0"/>
              </a:endParaRPr>
            </a:p>
          </p:txBody>
        </p:sp>
      </p:grpSp>
      <p:sp>
        <p:nvSpPr>
          <p:cNvPr id="9" name="8 CuadroTexto"/>
          <p:cNvSpPr txBox="1"/>
          <p:nvPr/>
        </p:nvSpPr>
        <p:spPr>
          <a:xfrm>
            <a:off x="2259382" y="4400108"/>
            <a:ext cx="4835550" cy="1107996"/>
          </a:xfrm>
          <a:prstGeom prst="rect">
            <a:avLst/>
          </a:prstGeom>
          <a:noFill/>
        </p:spPr>
        <p:txBody>
          <a:bodyPr wrap="square" rtlCol="0">
            <a:spAutoFit/>
          </a:bodyPr>
          <a:lstStyle/>
          <a:p>
            <a:r>
              <a:rPr lang="es-CO" sz="1100" dirty="0">
                <a:latin typeface="Arial Narrow" panose="020B0606020202030204" pitchFamily="34" charset="0"/>
              </a:rPr>
              <a:t>Según los ajustes realizados, Se notificaron </a:t>
            </a:r>
            <a:r>
              <a:rPr lang="es-CO" sz="1100" dirty="0" smtClean="0">
                <a:latin typeface="Arial Narrow" panose="020B0606020202030204" pitchFamily="34" charset="0"/>
              </a:rPr>
              <a:t>681  </a:t>
            </a:r>
            <a:r>
              <a:rPr lang="es-CO" sz="1100" dirty="0">
                <a:latin typeface="Arial Narrow" panose="020B0606020202030204" pitchFamily="34" charset="0"/>
              </a:rPr>
              <a:t>casos  como IRAG inusitada, de los cuales se han descartado </a:t>
            </a:r>
            <a:r>
              <a:rPr lang="es-CO" sz="1100" dirty="0" smtClean="0">
                <a:latin typeface="Arial Narrow" panose="020B0606020202030204" pitchFamily="34" charset="0"/>
              </a:rPr>
              <a:t>238 casos </a:t>
            </a:r>
            <a:r>
              <a:rPr lang="es-CO" sz="1100" dirty="0">
                <a:latin typeface="Arial Narrow" panose="020B0606020202030204" pitchFamily="34" charset="0"/>
              </a:rPr>
              <a:t>por no cumplir criterios según nuevo protocolo de vigilancia, y  </a:t>
            </a:r>
            <a:r>
              <a:rPr lang="es-CO" sz="1100" dirty="0" smtClean="0">
                <a:latin typeface="Arial Narrow" panose="020B0606020202030204" pitchFamily="34" charset="0"/>
              </a:rPr>
              <a:t>297 </a:t>
            </a:r>
            <a:r>
              <a:rPr lang="es-CO" sz="1100" dirty="0">
                <a:latin typeface="Arial Narrow" panose="020B0606020202030204" pitchFamily="34" charset="0"/>
              </a:rPr>
              <a:t>caso se han descartado por laboratorio  para un total de </a:t>
            </a:r>
            <a:r>
              <a:rPr lang="es-CO" sz="1100" dirty="0" smtClean="0">
                <a:latin typeface="Arial Narrow" panose="020B0606020202030204" pitchFamily="34" charset="0"/>
              </a:rPr>
              <a:t>152, </a:t>
            </a:r>
            <a:r>
              <a:rPr lang="es-CO" sz="1100" b="1" dirty="0">
                <a:latin typeface="Arial Narrow" panose="020B0606020202030204" pitchFamily="34" charset="0"/>
              </a:rPr>
              <a:t>de los cuales </a:t>
            </a:r>
            <a:r>
              <a:rPr lang="es-CO" sz="1100" b="1" dirty="0" smtClean="0">
                <a:latin typeface="Arial Narrow" panose="020B0606020202030204" pitchFamily="34" charset="0"/>
              </a:rPr>
              <a:t>108 casos</a:t>
            </a:r>
            <a:r>
              <a:rPr lang="es-CO" sz="1100" dirty="0" smtClean="0">
                <a:latin typeface="Arial Narrow" panose="020B0606020202030204" pitchFamily="34" charset="0"/>
              </a:rPr>
              <a:t> </a:t>
            </a:r>
            <a:r>
              <a:rPr lang="es-CO" sz="1100" b="1" dirty="0" smtClean="0">
                <a:latin typeface="Arial Narrow" panose="020B0606020202030204" pitchFamily="34" charset="0"/>
              </a:rPr>
              <a:t> </a:t>
            </a:r>
            <a:r>
              <a:rPr lang="es-CO" sz="1100" b="1" dirty="0">
                <a:latin typeface="Arial Narrow" panose="020B0606020202030204" pitchFamily="34" charset="0"/>
              </a:rPr>
              <a:t>de IRAG inusitados son  residentes de Medellín.</a:t>
            </a:r>
            <a:endParaRPr lang="es-ES" sz="1100" b="1" dirty="0">
              <a:latin typeface="Arial Narrow" panose="020B0606020202030204" pitchFamily="34" charset="0"/>
            </a:endParaRPr>
          </a:p>
          <a:p>
            <a:pPr algn="just"/>
            <a:r>
              <a:rPr lang="es-CO" sz="1100" dirty="0">
                <a:latin typeface="Arial Narrow" panose="020B0606020202030204" pitchFamily="34" charset="0"/>
              </a:rPr>
              <a:t>Se realizaron a la fecha, Las </a:t>
            </a:r>
            <a:r>
              <a:rPr lang="es-CO" sz="1100" dirty="0" smtClean="0">
                <a:latin typeface="Arial Narrow" panose="020B0606020202030204" pitchFamily="34" charset="0"/>
              </a:rPr>
              <a:t>90 </a:t>
            </a:r>
            <a:r>
              <a:rPr lang="es-CO" sz="1100" dirty="0">
                <a:latin typeface="Arial Narrow" panose="020B0606020202030204" pitchFamily="34" charset="0"/>
              </a:rPr>
              <a:t>Investigaciones de campo,    estrategia que se tiene para contener brotes y minimizar factores de riesgo. Pendientes </a:t>
            </a:r>
            <a:r>
              <a:rPr lang="es-CO" sz="1100" dirty="0" smtClean="0">
                <a:latin typeface="Arial Narrow" panose="020B0606020202030204" pitchFamily="34" charset="0"/>
              </a:rPr>
              <a:t>4 </a:t>
            </a:r>
            <a:r>
              <a:rPr lang="es-CO" sz="1100" dirty="0">
                <a:latin typeface="Arial Narrow" panose="020B0606020202030204" pitchFamily="34" charset="0"/>
              </a:rPr>
              <a:t>unidades de análisis.</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tx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chemeClr val="bg1"/>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437570" y="6848803"/>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856452"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63%</a:t>
              </a:r>
              <a:endParaRPr lang="es-ES" sz="1600" b="1" dirty="0">
                <a:solidFill>
                  <a:schemeClr val="tx1"/>
                </a:solidFill>
                <a:latin typeface="Arial Narrow" panose="020B0606020202030204" pitchFamily="34" charset="0"/>
              </a:endParaRP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37%</a:t>
              </a:r>
              <a:endParaRPr lang="es-ES" sz="1600" b="1" dirty="0">
                <a:solidFill>
                  <a:schemeClr val="tx1"/>
                </a:solidFill>
                <a:latin typeface="Arial Narrow" panose="020B0606020202030204" pitchFamily="34" charset="0"/>
              </a:endParaRP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7%</a:t>
              </a:r>
              <a:endParaRPr lang="es-ES" sz="1600" b="1" dirty="0">
                <a:solidFill>
                  <a:schemeClr val="tx1"/>
                </a:solidFill>
                <a:latin typeface="Arial Narrow" panose="020B0606020202030204" pitchFamily="34" charset="0"/>
              </a:endParaRP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8 </a:t>
              </a:r>
              <a:r>
                <a:rPr lang="es-ES" sz="1200" b="1" dirty="0">
                  <a:latin typeface="Arial Narrow" panose="020B0606020202030204" pitchFamily="34" charset="0"/>
                </a:rPr>
                <a:t>Casos</a:t>
              </a: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estrecho</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a:t>
              </a:r>
              <a:endParaRPr lang="es-ES" sz="1600" b="1" dirty="0">
                <a:solidFill>
                  <a:schemeClr val="tx1"/>
                </a:solidFill>
                <a:latin typeface="Arial Narrow" panose="020B0606020202030204" pitchFamily="34" charset="0"/>
              </a:endParaRP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31 </a:t>
              </a:r>
              <a:r>
                <a:rPr lang="es-ES" sz="1200" b="1" dirty="0">
                  <a:latin typeface="Arial Narrow" panose="020B0606020202030204" pitchFamily="34" charset="0"/>
                </a:rPr>
                <a:t>Casos</a:t>
              </a:r>
            </a:p>
          </p:txBody>
        </p:sp>
      </p:grpSp>
      <p:sp>
        <p:nvSpPr>
          <p:cNvPr id="2" name="1 Rectángulo"/>
          <p:cNvSpPr/>
          <p:nvPr/>
        </p:nvSpPr>
        <p:spPr>
          <a:xfrm>
            <a:off x="2412645" y="2843808"/>
            <a:ext cx="4668876" cy="415498"/>
          </a:xfrm>
          <a:prstGeom prst="rect">
            <a:avLst/>
          </a:prstGeom>
        </p:spPr>
        <p:txBody>
          <a:bodyPr wrap="square">
            <a:spAutoFit/>
          </a:bodyPr>
          <a:lstStyle/>
          <a:p>
            <a:r>
              <a:rPr lang="es-ES" sz="1050" dirty="0">
                <a:latin typeface="Arial Narrow" panose="020B0606020202030204" pitchFamily="34" charset="0"/>
              </a:rPr>
              <a:t>Tabla . Número de casos de IRAG inusitados,  ESI- IRAG  clasificados según Sivigila, Residentes en Medellín, a Periodo epidemiológico </a:t>
            </a:r>
            <a:r>
              <a:rPr lang="es-ES" sz="1050" dirty="0" smtClean="0">
                <a:latin typeface="Arial Narrow" panose="020B0606020202030204" pitchFamily="34" charset="0"/>
              </a:rPr>
              <a:t>5 </a:t>
            </a:r>
            <a:r>
              <a:rPr lang="es-ES" sz="1050" dirty="0">
                <a:latin typeface="Arial Narrow" panose="020B0606020202030204" pitchFamily="34" charset="0"/>
              </a:rPr>
              <a:t>acumulado. Medellín 2020</a:t>
            </a:r>
          </a:p>
        </p:txBody>
      </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12160"/>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04185"/>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90410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90%</a:t>
              </a:r>
              <a:endParaRPr lang="es-ES" sz="1600" b="1" dirty="0">
                <a:solidFill>
                  <a:schemeClr val="tx1"/>
                </a:solidFill>
                <a:latin typeface="Arial Narrow" panose="020B0606020202030204" pitchFamily="34" charset="0"/>
              </a:endParaRP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100594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a:t>
              </a:r>
              <a:endParaRPr lang="es-ES" sz="1600" b="1" dirty="0">
                <a:solidFill>
                  <a:schemeClr val="tx1"/>
                </a:solidFill>
                <a:latin typeface="Arial Narrow" panose="020B0606020202030204" pitchFamily="34" charset="0"/>
              </a:endParaRP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9" y="7343860"/>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a:t>
              </a:r>
              <a:endParaRPr lang="es-ES" sz="1600" b="1" dirty="0">
                <a:solidFill>
                  <a:schemeClr val="tx1"/>
                </a:solidFill>
                <a:latin typeface="Arial Narrow" panose="020B0606020202030204" pitchFamily="34" charset="0"/>
              </a:endParaRP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262348" y="4716016"/>
            <a:ext cx="2257982" cy="769441"/>
          </a:xfrm>
          <a:prstGeom prst="rect">
            <a:avLst/>
          </a:prstGeom>
          <a:noFill/>
        </p:spPr>
        <p:txBody>
          <a:bodyPr wrap="square" rtlCol="0">
            <a:spAutoFit/>
          </a:bodyPr>
          <a:lstStyle/>
          <a:p>
            <a:r>
              <a:rPr lang="es-ES" sz="1100" b="1" dirty="0">
                <a:latin typeface="Arial Narrow" panose="020B0606020202030204" pitchFamily="34" charset="0"/>
              </a:rPr>
              <a:t>Variación porcentual de </a:t>
            </a:r>
          </a:p>
          <a:p>
            <a:r>
              <a:rPr lang="es-ES" sz="1100" b="1" dirty="0">
                <a:latin typeface="Arial Narrow" panose="020B0606020202030204" pitchFamily="34" charset="0"/>
              </a:rPr>
              <a:t>93</a:t>
            </a:r>
            <a:r>
              <a:rPr lang="es-CO" sz="1100" b="1" dirty="0">
                <a:latin typeface="Arial Narrow" panose="020B0606020202030204" pitchFamily="34" charset="0"/>
              </a:rPr>
              <a:t>% mas, comparado con el comportamiento del año anterior.</a:t>
            </a:r>
            <a:endParaRPr lang="es-ES" sz="1100" b="1" dirty="0">
              <a:latin typeface="Arial Narrow" panose="020B0606020202030204" pitchFamily="34" charset="0"/>
            </a:endParaRPr>
          </a:p>
          <a:p>
            <a:endParaRPr lang="es-ES" sz="1100" dirty="0"/>
          </a:p>
        </p:txBody>
      </p:sp>
      <p:sp>
        <p:nvSpPr>
          <p:cNvPr id="60" name="9 Flecha arriba"/>
          <p:cNvSpPr/>
          <p:nvPr/>
        </p:nvSpPr>
        <p:spPr>
          <a:xfrm rot="10800000" flipV="1">
            <a:off x="50035" y="4900601"/>
            <a:ext cx="202899" cy="46348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2 Tabla"/>
          <p:cNvGraphicFramePr>
            <a:graphicFrameLocks noGrp="1"/>
          </p:cNvGraphicFramePr>
          <p:nvPr>
            <p:extLst>
              <p:ext uri="{D42A27DB-BD31-4B8C-83A1-F6EECF244321}">
                <p14:modId xmlns:p14="http://schemas.microsoft.com/office/powerpoint/2010/main" val="2311531268"/>
              </p:ext>
            </p:extLst>
          </p:nvPr>
        </p:nvGraphicFramePr>
        <p:xfrm>
          <a:off x="2302341" y="3333249"/>
          <a:ext cx="4574495" cy="950719"/>
        </p:xfrm>
        <a:graphic>
          <a:graphicData uri="http://schemas.openxmlformats.org/drawingml/2006/table">
            <a:tbl>
              <a:tblPr firstRow="1" firstCol="1" bandRow="1">
                <a:tableStyleId>{5C22544A-7EE6-4342-B048-85BDC9FD1C3A}</a:tableStyleId>
              </a:tblPr>
              <a:tblGrid>
                <a:gridCol w="1294998">
                  <a:extLst>
                    <a:ext uri="{9D8B030D-6E8A-4147-A177-3AD203B41FA5}">
                      <a16:colId xmlns="" xmlns:a16="http://schemas.microsoft.com/office/drawing/2014/main" val="20000"/>
                    </a:ext>
                  </a:extLst>
                </a:gridCol>
                <a:gridCol w="1105486">
                  <a:extLst>
                    <a:ext uri="{9D8B030D-6E8A-4147-A177-3AD203B41FA5}">
                      <a16:colId xmlns="" xmlns:a16="http://schemas.microsoft.com/office/drawing/2014/main" val="20001"/>
                    </a:ext>
                  </a:extLst>
                </a:gridCol>
                <a:gridCol w="663963">
                  <a:extLst>
                    <a:ext uri="{9D8B030D-6E8A-4147-A177-3AD203B41FA5}">
                      <a16:colId xmlns="" xmlns:a16="http://schemas.microsoft.com/office/drawing/2014/main" val="20002"/>
                    </a:ext>
                  </a:extLst>
                </a:gridCol>
                <a:gridCol w="913287">
                  <a:extLst>
                    <a:ext uri="{9D8B030D-6E8A-4147-A177-3AD203B41FA5}">
                      <a16:colId xmlns="" xmlns:a16="http://schemas.microsoft.com/office/drawing/2014/main" val="20003"/>
                    </a:ext>
                  </a:extLst>
                </a:gridCol>
                <a:gridCol w="596761">
                  <a:extLst>
                    <a:ext uri="{9D8B030D-6E8A-4147-A177-3AD203B41FA5}">
                      <a16:colId xmlns="" xmlns:a16="http://schemas.microsoft.com/office/drawing/2014/main" val="20004"/>
                    </a:ext>
                  </a:extLst>
                </a:gridCol>
              </a:tblGrid>
              <a:tr h="234439">
                <a:tc>
                  <a:txBody>
                    <a:bodyPr/>
                    <a:lstStyle/>
                    <a:p>
                      <a:pPr algn="l">
                        <a:spcAft>
                          <a:spcPts val="0"/>
                        </a:spcAft>
                      </a:pPr>
                      <a:r>
                        <a:rPr lang="es-CO" sz="900" b="1" dirty="0">
                          <a:solidFill>
                            <a:schemeClr val="tx1"/>
                          </a:solidFill>
                          <a:effectLst/>
                        </a:rPr>
                        <a:t>TIPO DE CASO</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dirty="0">
                          <a:solidFill>
                            <a:schemeClr val="tx1"/>
                          </a:solidFill>
                          <a:effectLst/>
                        </a:rPr>
                        <a:t>CONF. </a:t>
                      </a:r>
                      <a:r>
                        <a:rPr lang="es-CO" sz="900" b="1" baseline="0" dirty="0">
                          <a:solidFill>
                            <a:schemeClr val="tx1"/>
                          </a:solidFill>
                          <a:effectLst/>
                        </a:rPr>
                        <a:t>LABORATORIO</a:t>
                      </a:r>
                      <a:endParaRPr lang="es-CO" sz="1200" b="1" baseline="0"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CONF. CLINICA</a:t>
                      </a:r>
                      <a:endParaRPr lang="es-CO" sz="1200" b="1">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PROBABLES</a:t>
                      </a:r>
                      <a:endParaRPr lang="es-CO" sz="1200" b="1">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TOTAL</a:t>
                      </a:r>
                      <a:endParaRPr lang="es-CO" sz="1200" b="1">
                        <a:solidFill>
                          <a:schemeClr val="tx1"/>
                        </a:solidFill>
                        <a:effectLst/>
                        <a:latin typeface="Cambria"/>
                        <a:ea typeface="Times New Roman"/>
                        <a:cs typeface="Times New Roman"/>
                      </a:endParaRPr>
                    </a:p>
                  </a:txBody>
                  <a:tcPr marL="68580" marR="68580" marT="0" marB="0">
                    <a:solidFill>
                      <a:schemeClr val="bg1"/>
                    </a:solidFill>
                  </a:tcPr>
                </a:tc>
                <a:extLst>
                  <a:ext uri="{0D108BD9-81ED-4DB2-BD59-A6C34878D82A}">
                    <a16:rowId xmlns="" xmlns:a16="http://schemas.microsoft.com/office/drawing/2014/main" val="10000"/>
                  </a:ext>
                </a:extLst>
              </a:tr>
              <a:tr h="234439">
                <a:tc>
                  <a:txBody>
                    <a:bodyPr/>
                    <a:lstStyle/>
                    <a:p>
                      <a:pPr algn="l">
                        <a:spcAft>
                          <a:spcPts val="0"/>
                        </a:spcAft>
                      </a:pPr>
                      <a:r>
                        <a:rPr lang="es-CO" sz="900" b="1" dirty="0">
                          <a:solidFill>
                            <a:schemeClr val="tx1"/>
                          </a:solidFill>
                          <a:effectLst/>
                        </a:rPr>
                        <a:t>IRAG INUSITADOS (348)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33</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MX" sz="900" b="1" dirty="0" smtClean="0">
                          <a:solidFill>
                            <a:schemeClr val="tx1"/>
                          </a:solidFill>
                          <a:effectLst/>
                          <a:latin typeface="+mn-lt"/>
                          <a:ea typeface="+mn-ea"/>
                          <a:cs typeface="+mn-cs"/>
                        </a:rPr>
                        <a:t>75</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108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 xmlns:a16="http://schemas.microsoft.com/office/drawing/2014/main" val="10001"/>
                  </a:ext>
                </a:extLst>
              </a:tr>
              <a:tr h="234439">
                <a:tc>
                  <a:txBody>
                    <a:bodyPr/>
                    <a:lstStyle/>
                    <a:p>
                      <a:pPr algn="l">
                        <a:spcAft>
                          <a:spcPts val="0"/>
                        </a:spcAft>
                      </a:pPr>
                      <a:r>
                        <a:rPr lang="es-CO" sz="900" b="1" dirty="0">
                          <a:solidFill>
                            <a:schemeClr val="tx1"/>
                          </a:solidFill>
                          <a:effectLst/>
                        </a:rPr>
                        <a:t> </a:t>
                      </a:r>
                      <a:endParaRPr lang="es-CO" sz="1200" b="1" dirty="0">
                        <a:solidFill>
                          <a:schemeClr val="tx1"/>
                        </a:solidFill>
                        <a:effectLst/>
                      </a:endParaRPr>
                    </a:p>
                    <a:p>
                      <a:pPr algn="l">
                        <a:spcAft>
                          <a:spcPts val="0"/>
                        </a:spcAft>
                      </a:pPr>
                      <a:r>
                        <a:rPr lang="es-CO" sz="900" b="1" dirty="0">
                          <a:solidFill>
                            <a:schemeClr val="tx1"/>
                          </a:solidFill>
                          <a:effectLst/>
                        </a:rPr>
                        <a:t>ESI-IRAG (345)</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dirty="0" smtClean="0">
                          <a:solidFill>
                            <a:schemeClr val="tx1"/>
                          </a:solidFill>
                          <a:effectLst/>
                        </a:rPr>
                        <a:t>298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298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 xmlns:a16="http://schemas.microsoft.com/office/drawing/2014/main" val="10002"/>
                  </a:ext>
                </a:extLst>
              </a:tr>
              <a:tr h="143268">
                <a:tc>
                  <a:txBody>
                    <a:bodyPr/>
                    <a:lstStyle/>
                    <a:p>
                      <a:pPr algn="l">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1100" b="1">
                          <a:solidFill>
                            <a:schemeClr val="tx1"/>
                          </a:solidFill>
                          <a:effectLst/>
                        </a:rPr>
                        <a:t> </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a:solidFill>
                            <a:schemeClr val="tx1"/>
                          </a:solidFill>
                          <a:effectLst/>
                        </a:rPr>
                        <a:t> </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 xmlns:a16="http://schemas.microsoft.com/office/drawing/2014/main" val="10003"/>
                  </a:ext>
                </a:extLst>
              </a:tr>
            </a:tbl>
          </a:graphicData>
        </a:graphic>
      </p:graphicFrame>
      <p:graphicFrame>
        <p:nvGraphicFramePr>
          <p:cNvPr id="79" name="2 Gráfico">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164193322"/>
              </p:ext>
            </p:extLst>
          </p:nvPr>
        </p:nvGraphicFramePr>
        <p:xfrm>
          <a:off x="2254889" y="319521"/>
          <a:ext cx="4826632" cy="1981438"/>
        </p:xfrm>
        <a:graphic>
          <a:graphicData uri="http://schemas.openxmlformats.org/drawingml/2006/chart">
            <c:chart xmlns:c="http://schemas.openxmlformats.org/drawingml/2006/chart" xmlns:r="http://schemas.openxmlformats.org/officeDocument/2006/relationships" r:id="rId13"/>
          </a:graphicData>
        </a:graphic>
      </p:graphicFrame>
      <p:sp>
        <p:nvSpPr>
          <p:cNvPr id="80" name="79 CuadroTexto"/>
          <p:cNvSpPr txBox="1"/>
          <p:nvPr/>
        </p:nvSpPr>
        <p:spPr>
          <a:xfrm>
            <a:off x="5328642"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5 Casos</a:t>
            </a:r>
            <a:endParaRPr lang="es-ES" sz="1200" b="1" dirty="0">
              <a:latin typeface="Arial Narrow" panose="020B0606020202030204" pitchFamily="34" charset="0"/>
            </a:endParaRPr>
          </a:p>
        </p:txBody>
      </p:sp>
      <p:sp>
        <p:nvSpPr>
          <p:cNvPr id="81" name="80 CuadroTexto"/>
          <p:cNvSpPr txBox="1"/>
          <p:nvPr/>
        </p:nvSpPr>
        <p:spPr>
          <a:xfrm>
            <a:off x="4032498"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11 Casos</a:t>
            </a:r>
            <a:endParaRPr lang="es-ES" sz="1200" b="1" dirty="0">
              <a:latin typeface="Arial Narrow" panose="020B0606020202030204" pitchFamily="34" charset="0"/>
            </a:endParaRPr>
          </a:p>
        </p:txBody>
      </p:sp>
      <p:sp>
        <p:nvSpPr>
          <p:cNvPr id="82" name="81 CuadroTexto"/>
          <p:cNvSpPr txBox="1"/>
          <p:nvPr/>
        </p:nvSpPr>
        <p:spPr>
          <a:xfrm>
            <a:off x="2880370" y="752432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a:t>
            </a:r>
            <a:r>
              <a:rPr lang="es-ES" sz="1200" b="1" dirty="0" smtClean="0">
                <a:latin typeface="Arial Narrow" panose="020B0606020202030204" pitchFamily="34" charset="0"/>
              </a:rPr>
              <a:t>97 Casos</a:t>
            </a:r>
            <a:endParaRPr lang="es-ES" sz="1200" b="1" dirty="0">
              <a:latin typeface="Arial Narrow" panose="020B0606020202030204" pitchFamily="34" charset="0"/>
            </a:endParaRPr>
          </a:p>
        </p:txBody>
      </p:sp>
      <p:sp>
        <p:nvSpPr>
          <p:cNvPr id="83" name="82 CuadroTexto"/>
          <p:cNvSpPr txBox="1"/>
          <p:nvPr/>
        </p:nvSpPr>
        <p:spPr>
          <a:xfrm>
            <a:off x="1584226"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40 Casos</a:t>
            </a:r>
            <a:endParaRPr lang="es-ES" sz="1200" b="1" dirty="0">
              <a:latin typeface="Arial Narrow" panose="020B0606020202030204" pitchFamily="34" charset="0"/>
            </a:endParaRPr>
          </a:p>
        </p:txBody>
      </p:sp>
      <p:sp>
        <p:nvSpPr>
          <p:cNvPr id="84" name="83 CuadroTexto"/>
          <p:cNvSpPr txBox="1"/>
          <p:nvPr/>
        </p:nvSpPr>
        <p:spPr>
          <a:xfrm>
            <a:off x="504106"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68 Casos</a:t>
            </a:r>
            <a:endParaRPr lang="es-ES" sz="1200" b="1" dirty="0">
              <a:latin typeface="Arial Narrow" panose="020B0606020202030204" pitchFamily="34" charset="0"/>
            </a:endParaRPr>
          </a:p>
        </p:txBody>
      </p:sp>
      <p:pic>
        <p:nvPicPr>
          <p:cNvPr id="70" name="Imagen 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6714" y="8347258"/>
            <a:ext cx="1249881" cy="833254"/>
          </a:xfrm>
          <a:prstGeom prst="rect">
            <a:avLst/>
          </a:prstGeom>
        </p:spPr>
      </p:pic>
    </p:spTree>
    <p:extLst>
      <p:ext uri="{BB962C8B-B14F-4D97-AF65-F5344CB8AC3E}">
        <p14:creationId xmlns:p14="http://schemas.microsoft.com/office/powerpoint/2010/main" val="3217115720"/>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22296</TotalTime>
  <Words>3449</Words>
  <Application>Microsoft Office PowerPoint</Application>
  <PresentationFormat>Personalizado</PresentationFormat>
  <Paragraphs>545</Paragraphs>
  <Slides>17</Slides>
  <Notes>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Arial Narrow</vt:lpstr>
      <vt:lpstr>Calibri</vt:lpstr>
      <vt:lpstr>Cambria</vt:lpstr>
      <vt:lpstr>Carter One</vt:lpstr>
      <vt:lpstr>MS Mincho</vt:lpstr>
      <vt:lpstr>Times New Roman</vt:lpstr>
      <vt:lpstr>Tema de Office</vt:lpstr>
      <vt:lpstr>Presentación</vt:lpstr>
      <vt:lpstr>Contenido</vt:lpstr>
      <vt:lpstr>Infección respiratoria aguda IRA</vt:lpstr>
      <vt:lpstr>Infección respiratoria aguda IRA</vt:lpstr>
      <vt:lpstr>Infección respiratoria aguda IRA</vt:lpstr>
      <vt:lpstr>Infección respiratoria aguda IRA</vt:lpstr>
      <vt:lpstr>ESI – IRAG Centinela</vt:lpstr>
      <vt:lpstr>Presentación de PowerPoint</vt:lpstr>
      <vt:lpstr>Infección Respiratoria Aguda Grave Inusitada - IRAG</vt:lpstr>
      <vt:lpstr>3. Intoxicaciones</vt:lpstr>
      <vt:lpstr>4. Enfermedad transmitida por alimentos ETA </vt:lpstr>
      <vt:lpstr>Presentación de PowerPoint</vt:lpstr>
      <vt:lpstr>Presentación de PowerPoint</vt:lpstr>
      <vt:lpstr>Búsqueda activa institucional</vt:lpstr>
      <vt:lpstr>Búsqueda activa institucional</vt:lpstr>
      <vt:lpstr>Presentación de PowerPoint</vt:lpstr>
      <vt:lpstr>Presentación de PowerPoint</vt:lpstr>
    </vt:vector>
  </TitlesOfParts>
  <Company>Universidad de Antioquia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Silvana Zapata Bedoya</dc:creator>
  <cp:keywords>Vigilncia Epidemiólogica</cp:keywords>
  <cp:lastModifiedBy>Jhon Dairo Rodas Lopez</cp:lastModifiedBy>
  <cp:revision>2923</cp:revision>
  <cp:lastPrinted>2019-09-10T20:37:37Z</cp:lastPrinted>
  <dcterms:created xsi:type="dcterms:W3CDTF">2019-03-11T16:04:20Z</dcterms:created>
  <dcterms:modified xsi:type="dcterms:W3CDTF">2020-08-21T17:10:43Z</dcterms:modified>
</cp:coreProperties>
</file>